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6858000" cx="9144000"/>
  <p:notesSz cx="7315200" cy="9601200"/>
  <p:embeddedFontLst>
    <p:embeddedFont>
      <p:font typeface="Arial Black"/>
      <p:regular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35" roundtripDataSignature="AMtx7mgszvvCADsPNDN+8Um4msvCe8dWS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ArialBlack-regular.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1"/>
            <a:ext cx="3169920" cy="48006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7" y="1"/>
            <a:ext cx="3169920" cy="48006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9119474"/>
            <a:ext cx="3169920" cy="48006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1: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4" name="Google Shape;94;p1: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p1:notes"/>
          <p:cNvSpPr txBox="1"/>
          <p:nvPr>
            <p:ph idx="12" type="sldNum"/>
          </p:nvPr>
        </p:nvSpPr>
        <p:spPr>
          <a:xfrm>
            <a:off x="4143587" y="9119474"/>
            <a:ext cx="3169920" cy="48006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589d97b41e_1_4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g2589d97b41e_1_4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1" name="Google Shape;161;g2589d97b41e_1_46: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589d97b41e_1_93: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2589d97b41e_1_93: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0" name="Google Shape;170;g2589d97b41e_1_93: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89d97b41e_1_9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2589d97b41e_1_99: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7" name="Google Shape;177;g2589d97b41e_1_99: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2589d97b41e_1_105: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5" name="Google Shape;185;g2589d97b41e_1_105: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g2589d97b41e_1_105: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2589d97b41e_1_11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2589d97b41e_1_111: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3" name="Google Shape;193;g2589d97b41e_1_111: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2589d97b41e_1_11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g2589d97b41e_1_117: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4" name="Google Shape;204;g2589d97b41e_1_117: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1e4b359c5f5_0_8: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1e4b359c5f5_0_8: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1" name="Google Shape;211;g1e4b359c5f5_0_8: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e4b359c5f5_0_1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g1e4b359c5f5_0_14: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8" name="Google Shape;218;g1e4b359c5f5_0_14: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1e4caeb1a0d_0_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g1e4caeb1a0d_0_2: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g1e4caeb1a0d_0_2: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e4caeb1a0d_0_1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g1e4caeb1a0d_0_14: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1" name="Google Shape;231;g1e4caeb1a0d_0_14: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731521" y="4560570"/>
            <a:ext cx="5852160" cy="432054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5" name="Google Shape;105;p3:notes"/>
          <p:cNvSpPr/>
          <p:nvPr>
            <p:ph idx="2" type="sldImg"/>
          </p:nvPr>
        </p:nvSpPr>
        <p:spPr>
          <a:xfrm>
            <a:off x="1257300" y="720725"/>
            <a:ext cx="4800600" cy="360045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e4caeb1a0d_0_8: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7" name="Google Shape;237;g1e4caeb1a0d_0_8: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8" name="Google Shape;238;g1e4caeb1a0d_0_8: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1e4caeb1a0d_0_2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5" name="Google Shape;245;g1e4caeb1a0d_0_20: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g1e4caeb1a0d_0_20: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1e4caeb1a0d_0_2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1" name="Google Shape;251;g1e4caeb1a0d_0_2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2" name="Google Shape;252;g1e4caeb1a0d_0_26: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g1e4caeb1a0d_0_5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8" name="Google Shape;258;g1e4caeb1a0d_0_51: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9" name="Google Shape;259;g1e4caeb1a0d_0_51: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1e4caeb1a0d_0_3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4" name="Google Shape;264;g1e4caeb1a0d_0_39: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5" name="Google Shape;265;g1e4caeb1a0d_0_39: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1e4caeb1a0d_0_5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g1e4caeb1a0d_0_57: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g1e4caeb1a0d_0_57: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1e4caeb1a0d_0_63: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 name="Google Shape;277;g1e4caeb1a0d_0_63: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g1e4caeb1a0d_0_63: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e4caeb1a0d_0_69: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g1e4caeb1a0d_0_69: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5" name="Google Shape;285;g1e4caeb1a0d_0_69: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1e4caeb1a0d_0_3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1" name="Google Shape;291;g1e4caeb1a0d_0_32: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2" name="Google Shape;292;g1e4caeb1a0d_0_32: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589d97b41e_1_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g2589d97b41e_1_0: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2" name="Google Shape;112;g2589d97b41e_1_0: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589d97b41e_1_87: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g2589d97b41e_1_87: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g2589d97b41e_1_87: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89d97b41e_1_6: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89d97b41e_1_6: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6" name="Google Shape;126;g2589d97b41e_1_6: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2589d97b41e_1_81: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2" name="Google Shape;132;g2589d97b41e_1_81: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g2589d97b41e_1_81: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89d97b41e_1_34: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89d97b41e_1_34: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2589d97b41e_1_34: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589d97b41e_1_40: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g2589d97b41e_1_40: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7" name="Google Shape;147;g2589d97b41e_1_40: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589d97b41e_1_52:notes"/>
          <p:cNvSpPr/>
          <p:nvPr>
            <p:ph idx="2" type="sldImg"/>
          </p:nvPr>
        </p:nvSpPr>
        <p:spPr>
          <a:xfrm>
            <a:off x="1257300" y="720725"/>
            <a:ext cx="4800600" cy="36006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g2589d97b41e_1_52:notes"/>
          <p:cNvSpPr txBox="1"/>
          <p:nvPr>
            <p:ph idx="1" type="body"/>
          </p:nvPr>
        </p:nvSpPr>
        <p:spPr>
          <a:xfrm>
            <a:off x="731521" y="4560570"/>
            <a:ext cx="5852100" cy="432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4" name="Google Shape;154;g2589d97b41e_1_52:notes"/>
          <p:cNvSpPr txBox="1"/>
          <p:nvPr>
            <p:ph idx="12" type="sldNum"/>
          </p:nvPr>
        </p:nvSpPr>
        <p:spPr>
          <a:xfrm>
            <a:off x="4143587" y="9119474"/>
            <a:ext cx="3169800" cy="4800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Úvodná snímka" showMasterSp="0" type="title">
  <p:cSld name="TITLE">
    <p:spTree>
      <p:nvGrpSpPr>
        <p:cNvPr id="18" name="Shape 18"/>
        <p:cNvGrpSpPr/>
        <p:nvPr/>
      </p:nvGrpSpPr>
      <p:grpSpPr>
        <a:xfrm>
          <a:off x="0" y="0"/>
          <a:ext cx="0" cy="0"/>
          <a:chOff x="0" y="0"/>
          <a:chExt cx="0" cy="0"/>
        </a:xfrm>
      </p:grpSpPr>
      <p:sp>
        <p:nvSpPr>
          <p:cNvPr id="19" name="Google Shape;19;p5"/>
          <p:cNvSpPr txBox="1"/>
          <p:nvPr>
            <p:ph type="ctrTitle"/>
          </p:nvPr>
        </p:nvSpPr>
        <p:spPr>
          <a:xfrm>
            <a:off x="457200" y="1626915"/>
            <a:ext cx="7772400" cy="31736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6000"/>
              <a:buFont typeface="Arial Black"/>
              <a:buNone/>
              <a:defRPr sz="60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5"/>
          <p:cNvSpPr txBox="1"/>
          <p:nvPr>
            <p:ph idx="1" type="subTitle"/>
          </p:nvPr>
        </p:nvSpPr>
        <p:spPr>
          <a:xfrm>
            <a:off x="457200" y="4800600"/>
            <a:ext cx="6858000" cy="914400"/>
          </a:xfrm>
          <a:prstGeom prst="rect">
            <a:avLst/>
          </a:prstGeom>
          <a:noFill/>
          <a:ln>
            <a:noFill/>
          </a:ln>
        </p:spPr>
        <p:txBody>
          <a:bodyPr anchorCtr="0" anchor="t" bIns="45700" lIns="91425" spcFirstLastPara="1" rIns="91425" wrap="square" tIns="45700">
            <a:normAutofit/>
          </a:bodyPr>
          <a:lstStyle>
            <a:lvl1pPr lvl="0" algn="l">
              <a:lnSpc>
                <a:spcPct val="100000"/>
              </a:lnSpc>
              <a:spcBef>
                <a:spcPts val="400"/>
              </a:spcBef>
              <a:spcAft>
                <a:spcPts val="0"/>
              </a:spcAft>
              <a:buClr>
                <a:schemeClr val="dk2"/>
              </a:buClr>
              <a:buSzPts val="2000"/>
              <a:buNone/>
              <a:defRPr b="0" cap="none">
                <a:solidFill>
                  <a:schemeClr val="dk2"/>
                </a:solidFill>
                <a:latin typeface="Arial Black"/>
                <a:ea typeface="Arial Black"/>
                <a:cs typeface="Arial Black"/>
                <a:sym typeface="Arial Black"/>
              </a:defRPr>
            </a:lvl1pPr>
            <a:lvl2pPr lvl="1" algn="ctr">
              <a:lnSpc>
                <a:spcPct val="100000"/>
              </a:lnSpc>
              <a:spcBef>
                <a:spcPts val="600"/>
              </a:spcBef>
              <a:spcAft>
                <a:spcPts val="0"/>
              </a:spcAft>
              <a:buSzPts val="2000"/>
              <a:buNone/>
              <a:defRPr>
                <a:solidFill>
                  <a:srgbClr val="888888"/>
                </a:solidFill>
              </a:defRPr>
            </a:lvl2pPr>
            <a:lvl3pPr lvl="2" algn="ctr">
              <a:lnSpc>
                <a:spcPct val="100000"/>
              </a:lnSpc>
              <a:spcBef>
                <a:spcPts val="360"/>
              </a:spcBef>
              <a:spcAft>
                <a:spcPts val="0"/>
              </a:spcAft>
              <a:buSzPts val="1800"/>
              <a:buNone/>
              <a:defRPr>
                <a:solidFill>
                  <a:srgbClr val="888888"/>
                </a:solidFill>
              </a:defRPr>
            </a:lvl3pPr>
            <a:lvl4pPr lvl="3" algn="ctr">
              <a:lnSpc>
                <a:spcPct val="100000"/>
              </a:lnSpc>
              <a:spcBef>
                <a:spcPts val="360"/>
              </a:spcBef>
              <a:spcAft>
                <a:spcPts val="0"/>
              </a:spcAft>
              <a:buSzPts val="1800"/>
              <a:buNone/>
              <a:defRPr>
                <a:solidFill>
                  <a:srgbClr val="888888"/>
                </a:solidFill>
              </a:defRPr>
            </a:lvl4pPr>
            <a:lvl5pPr lvl="4" algn="ctr">
              <a:lnSpc>
                <a:spcPct val="100000"/>
              </a:lnSpc>
              <a:spcBef>
                <a:spcPts val="360"/>
              </a:spcBef>
              <a:spcAft>
                <a:spcPts val="0"/>
              </a:spcAft>
              <a:buSzPts val="1800"/>
              <a:buNone/>
              <a:defRPr>
                <a:solidFill>
                  <a:srgbClr val="888888"/>
                </a:solidFill>
              </a:defRPr>
            </a:lvl5pPr>
            <a:lvl6pPr lvl="5" algn="ctr">
              <a:lnSpc>
                <a:spcPct val="100000"/>
              </a:lnSpc>
              <a:spcBef>
                <a:spcPts val="320"/>
              </a:spcBef>
              <a:spcAft>
                <a:spcPts val="0"/>
              </a:spcAft>
              <a:buSzPts val="1600"/>
              <a:buNone/>
              <a:defRPr>
                <a:solidFill>
                  <a:srgbClr val="888888"/>
                </a:solidFill>
              </a:defRPr>
            </a:lvl6pPr>
            <a:lvl7pPr lvl="6" algn="ctr">
              <a:lnSpc>
                <a:spcPct val="100000"/>
              </a:lnSpc>
              <a:spcBef>
                <a:spcPts val="320"/>
              </a:spcBef>
              <a:spcAft>
                <a:spcPts val="0"/>
              </a:spcAft>
              <a:buSzPts val="1600"/>
              <a:buNone/>
              <a:defRPr>
                <a:solidFill>
                  <a:srgbClr val="888888"/>
                </a:solidFill>
              </a:defRPr>
            </a:lvl7pPr>
            <a:lvl8pPr lvl="7" algn="ctr">
              <a:lnSpc>
                <a:spcPct val="100000"/>
              </a:lnSpc>
              <a:spcBef>
                <a:spcPts val="320"/>
              </a:spcBef>
              <a:spcAft>
                <a:spcPts val="0"/>
              </a:spcAft>
              <a:buSzPts val="1600"/>
              <a:buNone/>
              <a:defRPr>
                <a:solidFill>
                  <a:srgbClr val="888888"/>
                </a:solidFill>
              </a:defRPr>
            </a:lvl8pPr>
            <a:lvl9pPr lvl="8" algn="ctr">
              <a:lnSpc>
                <a:spcPct val="100000"/>
              </a:lnSpc>
              <a:spcBef>
                <a:spcPts val="320"/>
              </a:spcBef>
              <a:spcAft>
                <a:spcPts val="0"/>
              </a:spcAft>
              <a:buSzPts val="1600"/>
              <a:buNone/>
              <a:defRPr>
                <a:solidFill>
                  <a:srgbClr val="888888"/>
                </a:solidFill>
              </a:defRPr>
            </a:lvl9pPr>
          </a:lstStyle>
          <a:p/>
        </p:txBody>
      </p:sp>
      <p:sp>
        <p:nvSpPr>
          <p:cNvPr id="21" name="Google Shape;21;p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5"/>
          <p:cNvSpPr/>
          <p:nvPr/>
        </p:nvSpPr>
        <p:spPr>
          <a:xfrm>
            <a:off x="9001124" y="4846320"/>
            <a:ext cx="142876" cy="201168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 name="Google Shape;24;p5"/>
          <p:cNvSpPr/>
          <p:nvPr/>
        </p:nvSpPr>
        <p:spPr>
          <a:xfrm>
            <a:off x="9001124" y="0"/>
            <a:ext cx="142876" cy="484632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5" name="Google Shape;25;p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pic>
        <p:nvPicPr>
          <p:cNvPr descr="Logo&#10;&#10;Description automatically generated" id="26" name="Google Shape;26;p5"/>
          <p:cNvPicPr preferRelativeResize="0"/>
          <p:nvPr/>
        </p:nvPicPr>
        <p:blipFill rotWithShape="1">
          <a:blip r:embed="rId2">
            <a:alphaModFix/>
          </a:blip>
          <a:srcRect b="0" l="0" r="0" t="0"/>
          <a:stretch/>
        </p:blipFill>
        <p:spPr>
          <a:xfrm>
            <a:off x="7598575" y="107926"/>
            <a:ext cx="1286662" cy="128666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zvislý text" type="vertTx">
  <p:cSld name="VERTICAL_TEXT">
    <p:spTree>
      <p:nvGrpSpPr>
        <p:cNvPr id="80" name="Shape 80"/>
        <p:cNvGrpSpPr/>
        <p:nvPr/>
      </p:nvGrpSpPr>
      <p:grpSpPr>
        <a:xfrm>
          <a:off x="0" y="0"/>
          <a:ext cx="0" cy="0"/>
          <a:chOff x="0" y="0"/>
          <a:chExt cx="0" cy="0"/>
        </a:xfrm>
      </p:grpSpPr>
      <p:sp>
        <p:nvSpPr>
          <p:cNvPr id="81" name="Google Shape;81;p1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4"/>
          <p:cNvSpPr txBox="1"/>
          <p:nvPr>
            <p:ph idx="1" type="body"/>
          </p:nvPr>
        </p:nvSpPr>
        <p:spPr>
          <a:xfrm rot="5400000">
            <a:off x="2080419" y="129382"/>
            <a:ext cx="4373563" cy="76200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3" name="Google Shape;83;p1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1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1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Zvislý nadpis a text" type="vertTitleAndTx">
  <p:cSld name="VERTICAL_TITLE_AND_VERTICAL_TEXT">
    <p:spTree>
      <p:nvGrpSpPr>
        <p:cNvPr id="86" name="Shape 86"/>
        <p:cNvGrpSpPr/>
        <p:nvPr/>
      </p:nvGrpSpPr>
      <p:grpSpPr>
        <a:xfrm>
          <a:off x="0" y="0"/>
          <a:ext cx="0" cy="0"/>
          <a:chOff x="0" y="0"/>
          <a:chExt cx="0" cy="0"/>
        </a:xfrm>
      </p:grpSpPr>
      <p:sp>
        <p:nvSpPr>
          <p:cNvPr id="87" name="Google Shape;87;p15"/>
          <p:cNvSpPr txBox="1"/>
          <p:nvPr>
            <p:ph type="title"/>
          </p:nvPr>
        </p:nvSpPr>
        <p:spPr>
          <a:xfrm rot="5400000">
            <a:off x="5157391" y="2596754"/>
            <a:ext cx="5001419" cy="20574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15"/>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89" name="Google Shape;89;p15"/>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5"/>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15"/>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dpis a obsah" type="obj">
  <p:cSld name="OBJECT">
    <p:spTree>
      <p:nvGrpSpPr>
        <p:cNvPr id="27" name="Shape 27"/>
        <p:cNvGrpSpPr/>
        <p:nvPr/>
      </p:nvGrpSpPr>
      <p:grpSpPr>
        <a:xfrm>
          <a:off x="0" y="0"/>
          <a:ext cx="0" cy="0"/>
          <a:chOff x="0" y="0"/>
          <a:chExt cx="0" cy="0"/>
        </a:xfrm>
      </p:grpSpPr>
      <p:sp>
        <p:nvSpPr>
          <p:cNvPr id="28" name="Google Shape;28;p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a:buNone/>
              <a:defRPr b="1">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7"/>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dk1"/>
              </a:buClr>
              <a:buSzPts val="1800"/>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360"/>
              </a:spcBef>
              <a:spcAft>
                <a:spcPts val="0"/>
              </a:spcAft>
              <a:buSzPts val="1800"/>
              <a:buChar char="•"/>
              <a:defRPr/>
            </a:lvl3pPr>
            <a:lvl4pPr indent="-342900" lvl="3" marL="1828800" algn="l">
              <a:lnSpc>
                <a:spcPct val="100000"/>
              </a:lnSpc>
              <a:spcBef>
                <a:spcPts val="360"/>
              </a:spcBef>
              <a:spcAft>
                <a:spcPts val="0"/>
              </a:spcAft>
              <a:buSzPts val="1800"/>
              <a:buChar char="•"/>
              <a:defRPr/>
            </a:lvl4pPr>
            <a:lvl5pPr indent="-342900" lvl="4" marL="2286000" algn="l">
              <a:lnSpc>
                <a:spcPct val="100000"/>
              </a:lnSpc>
              <a:spcBef>
                <a:spcPts val="360"/>
              </a:spcBef>
              <a:spcAft>
                <a:spcPts val="0"/>
              </a:spcAft>
              <a:buSzPts val="1800"/>
              <a:buChar char="•"/>
              <a:defRPr/>
            </a:lvl5pPr>
            <a:lvl6pPr indent="-342900" lvl="5" marL="2743200" algn="l">
              <a:lnSpc>
                <a:spcPct val="100000"/>
              </a:lnSpc>
              <a:spcBef>
                <a:spcPts val="360"/>
              </a:spcBef>
              <a:spcAft>
                <a:spcPts val="0"/>
              </a:spcAft>
              <a:buSzPts val="1800"/>
              <a:buChar char="•"/>
              <a:defRPr/>
            </a:lvl6pPr>
            <a:lvl7pPr indent="-342900" lvl="6" marL="3200400" algn="l">
              <a:lnSpc>
                <a:spcPct val="100000"/>
              </a:lnSpc>
              <a:spcBef>
                <a:spcPts val="360"/>
              </a:spcBef>
              <a:spcAft>
                <a:spcPts val="0"/>
              </a:spcAft>
              <a:buSzPts val="1800"/>
              <a:buChar char="•"/>
              <a:defRPr/>
            </a:lvl7pPr>
            <a:lvl8pPr indent="-342900" lvl="7" marL="3657600" algn="l">
              <a:lnSpc>
                <a:spcPct val="100000"/>
              </a:lnSpc>
              <a:spcBef>
                <a:spcPts val="360"/>
              </a:spcBef>
              <a:spcAft>
                <a:spcPts val="0"/>
              </a:spcAft>
              <a:buSzPts val="1800"/>
              <a:buChar char="•"/>
              <a:defRPr/>
            </a:lvl8pPr>
            <a:lvl9pPr indent="-342900" lvl="8" marL="4114800" algn="l">
              <a:lnSpc>
                <a:spcPct val="100000"/>
              </a:lnSpc>
              <a:spcBef>
                <a:spcPts val="360"/>
              </a:spcBef>
              <a:spcAft>
                <a:spcPts val="0"/>
              </a:spcAft>
              <a:buSzPts val="1800"/>
              <a:buChar char="•"/>
              <a:defRPr/>
            </a:lvl9pPr>
          </a:lstStyle>
          <a:p/>
        </p:txBody>
      </p:sp>
      <p:sp>
        <p:nvSpPr>
          <p:cNvPr id="30" name="Google Shape;30;p7"/>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7"/>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7"/>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va obsahy"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 type="body"/>
          </p:nvPr>
        </p:nvSpPr>
        <p:spPr>
          <a:xfrm>
            <a:off x="163068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36" name="Google Shape;36;p6"/>
          <p:cNvSpPr txBox="1"/>
          <p:nvPr>
            <p:ph idx="2" type="body"/>
          </p:nvPr>
        </p:nvSpPr>
        <p:spPr>
          <a:xfrm>
            <a:off x="5090160" y="1574800"/>
            <a:ext cx="3291840" cy="452596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560"/>
              </a:spcBef>
              <a:spcAft>
                <a:spcPts val="0"/>
              </a:spcAft>
              <a:buClr>
                <a:schemeClr val="dk1"/>
              </a:buClr>
              <a:buSzPts val="2800"/>
              <a:buNone/>
              <a:defRPr sz="2800"/>
            </a:lvl1pPr>
            <a:lvl2pPr indent="-381000" lvl="1" marL="914400" algn="l">
              <a:lnSpc>
                <a:spcPct val="100000"/>
              </a:lnSpc>
              <a:spcBef>
                <a:spcPts val="600"/>
              </a:spcBef>
              <a:spcAft>
                <a:spcPts val="0"/>
              </a:spcAft>
              <a:buSzPts val="2400"/>
              <a:buChar char="•"/>
              <a:defRPr sz="2400"/>
            </a:lvl2pPr>
            <a:lvl3pPr indent="-355600" lvl="2" marL="1371600" algn="l">
              <a:lnSpc>
                <a:spcPct val="100000"/>
              </a:lnSpc>
              <a:spcBef>
                <a:spcPts val="400"/>
              </a:spcBef>
              <a:spcAft>
                <a:spcPts val="0"/>
              </a:spcAft>
              <a:buSzPts val="2000"/>
              <a:buChar char="•"/>
              <a:defRPr sz="2000"/>
            </a:lvl3pPr>
            <a:lvl4pPr indent="-342900" lvl="3" marL="1828800" algn="l">
              <a:lnSpc>
                <a:spcPct val="100000"/>
              </a:lnSpc>
              <a:spcBef>
                <a:spcPts val="360"/>
              </a:spcBef>
              <a:spcAft>
                <a:spcPts val="0"/>
              </a:spcAft>
              <a:buSzPts val="1800"/>
              <a:buChar char="•"/>
              <a:defRPr sz="1800"/>
            </a:lvl4pPr>
            <a:lvl5pPr indent="-342900" lvl="4" marL="2286000" algn="l">
              <a:lnSpc>
                <a:spcPct val="100000"/>
              </a:lnSpc>
              <a:spcBef>
                <a:spcPts val="360"/>
              </a:spcBef>
              <a:spcAft>
                <a:spcPts val="0"/>
              </a:spcAft>
              <a:buSzPts val="1800"/>
              <a:buChar char="•"/>
              <a:defRPr sz="1800"/>
            </a:lvl5pPr>
            <a:lvl6pPr indent="-342900" lvl="5" marL="2743200" algn="l">
              <a:lnSpc>
                <a:spcPct val="100000"/>
              </a:lnSpc>
              <a:spcBef>
                <a:spcPts val="360"/>
              </a:spcBef>
              <a:spcAft>
                <a:spcPts val="0"/>
              </a:spcAft>
              <a:buSzPts val="1800"/>
              <a:buChar char="•"/>
              <a:defRPr sz="1800"/>
            </a:lvl6pPr>
            <a:lvl7pPr indent="-342900" lvl="6" marL="3200400" algn="l">
              <a:lnSpc>
                <a:spcPct val="100000"/>
              </a:lnSpc>
              <a:spcBef>
                <a:spcPts val="360"/>
              </a:spcBef>
              <a:spcAft>
                <a:spcPts val="0"/>
              </a:spcAft>
              <a:buSzPts val="1800"/>
              <a:buChar char="•"/>
              <a:defRPr sz="1800"/>
            </a:lvl7pPr>
            <a:lvl8pPr indent="-342900" lvl="7" marL="3657600" algn="l">
              <a:lnSpc>
                <a:spcPct val="100000"/>
              </a:lnSpc>
              <a:spcBef>
                <a:spcPts val="360"/>
              </a:spcBef>
              <a:spcAft>
                <a:spcPts val="0"/>
              </a:spcAft>
              <a:buSzPts val="1800"/>
              <a:buChar char="•"/>
              <a:defRPr sz="1800"/>
            </a:lvl8pPr>
            <a:lvl9pPr indent="-342900" lvl="8" marL="4114800" algn="l">
              <a:lnSpc>
                <a:spcPct val="100000"/>
              </a:lnSpc>
              <a:spcBef>
                <a:spcPts val="360"/>
              </a:spcBef>
              <a:spcAft>
                <a:spcPts val="0"/>
              </a:spcAft>
              <a:buSzPts val="1800"/>
              <a:buChar char="•"/>
              <a:defRPr sz="1800"/>
            </a:lvl9pPr>
          </a:lstStyle>
          <a:p/>
        </p:txBody>
      </p:sp>
      <p:sp>
        <p:nvSpPr>
          <p:cNvPr id="37" name="Google Shape;37;p6"/>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6"/>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6"/>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lavička sekcie" type="secHead">
  <p:cSld name="SECTION_HEADER">
    <p:spTree>
      <p:nvGrpSpPr>
        <p:cNvPr id="40" name="Shape 40"/>
        <p:cNvGrpSpPr/>
        <p:nvPr/>
      </p:nvGrpSpPr>
      <p:grpSpPr>
        <a:xfrm>
          <a:off x="0" y="0"/>
          <a:ext cx="0" cy="0"/>
          <a:chOff x="0" y="0"/>
          <a:chExt cx="0" cy="0"/>
        </a:xfrm>
      </p:grpSpPr>
      <p:sp>
        <p:nvSpPr>
          <p:cNvPr id="41" name="Google Shape;41;p8"/>
          <p:cNvSpPr txBox="1"/>
          <p:nvPr>
            <p:ph type="title"/>
          </p:nvPr>
        </p:nvSpPr>
        <p:spPr>
          <a:xfrm>
            <a:off x="457200" y="1447800"/>
            <a:ext cx="7772400" cy="432117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398F98"/>
              </a:buClr>
              <a:buSzPts val="7200"/>
              <a:buFont typeface="Arial Black"/>
              <a:buNone/>
              <a:defRPr b="0" sz="7200" cap="none">
                <a:solidFill>
                  <a:srgbClr val="398F9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8"/>
          <p:cNvSpPr txBox="1"/>
          <p:nvPr>
            <p:ph idx="1" type="body"/>
          </p:nvPr>
        </p:nvSpPr>
        <p:spPr>
          <a:xfrm>
            <a:off x="457200" y="228601"/>
            <a:ext cx="7772400" cy="1066800"/>
          </a:xfrm>
          <a:prstGeom prst="rect">
            <a:avLst/>
          </a:prstGeom>
          <a:noFill/>
          <a:ln>
            <a:noFill/>
          </a:ln>
        </p:spPr>
        <p:txBody>
          <a:bodyPr anchorCtr="0" anchor="b" bIns="45700" lIns="91425" spcFirstLastPara="1" rIns="91425" wrap="square" tIns="45700">
            <a:normAutofit/>
          </a:bodyPr>
          <a:lstStyle>
            <a:lvl1pPr indent="-228600" lvl="0" marL="457200" algn="l">
              <a:lnSpc>
                <a:spcPct val="100000"/>
              </a:lnSpc>
              <a:spcBef>
                <a:spcPts val="400"/>
              </a:spcBef>
              <a:spcAft>
                <a:spcPts val="0"/>
              </a:spcAft>
              <a:buClr>
                <a:schemeClr val="dk2"/>
              </a:buClr>
              <a:buSzPts val="2000"/>
              <a:buNone/>
              <a:defRPr b="0" sz="2000" cap="none">
                <a:solidFill>
                  <a:schemeClr val="dk2"/>
                </a:solidFill>
                <a:latin typeface="Arial Black"/>
                <a:ea typeface="Arial Black"/>
                <a:cs typeface="Arial Black"/>
                <a:sym typeface="Arial Black"/>
              </a:defRPr>
            </a:lvl1pPr>
            <a:lvl2pPr indent="-228600" lvl="1" marL="914400" algn="l">
              <a:lnSpc>
                <a:spcPct val="100000"/>
              </a:lnSpc>
              <a:spcBef>
                <a:spcPts val="600"/>
              </a:spcBef>
              <a:spcAft>
                <a:spcPts val="0"/>
              </a:spcAft>
              <a:buSzPts val="1800"/>
              <a:buNone/>
              <a:defRPr sz="1800">
                <a:solidFill>
                  <a:srgbClr val="888888"/>
                </a:solidFill>
              </a:defRPr>
            </a:lvl2pPr>
            <a:lvl3pPr indent="-228600" lvl="2" marL="1371600" algn="l">
              <a:lnSpc>
                <a:spcPct val="100000"/>
              </a:lnSpc>
              <a:spcBef>
                <a:spcPts val="320"/>
              </a:spcBef>
              <a:spcAft>
                <a:spcPts val="0"/>
              </a:spcAft>
              <a:buSzPts val="1600"/>
              <a:buNone/>
              <a:defRPr sz="1600">
                <a:solidFill>
                  <a:srgbClr val="888888"/>
                </a:solidFill>
              </a:defRPr>
            </a:lvl3pPr>
            <a:lvl4pPr indent="-228600" lvl="3" marL="1828800" algn="l">
              <a:lnSpc>
                <a:spcPct val="100000"/>
              </a:lnSpc>
              <a:spcBef>
                <a:spcPts val="280"/>
              </a:spcBef>
              <a:spcAft>
                <a:spcPts val="0"/>
              </a:spcAft>
              <a:buSzPts val="1400"/>
              <a:buNone/>
              <a:defRPr sz="1400">
                <a:solidFill>
                  <a:srgbClr val="888888"/>
                </a:solidFill>
              </a:defRPr>
            </a:lvl4pPr>
            <a:lvl5pPr indent="-228600" lvl="4" marL="2286000" algn="l">
              <a:lnSpc>
                <a:spcPct val="100000"/>
              </a:lnSpc>
              <a:spcBef>
                <a:spcPts val="280"/>
              </a:spcBef>
              <a:spcAft>
                <a:spcPts val="0"/>
              </a:spcAft>
              <a:buSzPts val="1400"/>
              <a:buNone/>
              <a:defRPr sz="1400">
                <a:solidFill>
                  <a:srgbClr val="888888"/>
                </a:solidFill>
              </a:defRPr>
            </a:lvl5pPr>
            <a:lvl6pPr indent="-228600" lvl="5" marL="2743200" algn="l">
              <a:lnSpc>
                <a:spcPct val="100000"/>
              </a:lnSpc>
              <a:spcBef>
                <a:spcPts val="280"/>
              </a:spcBef>
              <a:spcAft>
                <a:spcPts val="0"/>
              </a:spcAft>
              <a:buSzPts val="1400"/>
              <a:buNone/>
              <a:defRPr sz="1400">
                <a:solidFill>
                  <a:srgbClr val="888888"/>
                </a:solidFill>
              </a:defRPr>
            </a:lvl6pPr>
            <a:lvl7pPr indent="-228600" lvl="6" marL="3200400" algn="l">
              <a:lnSpc>
                <a:spcPct val="100000"/>
              </a:lnSpc>
              <a:spcBef>
                <a:spcPts val="280"/>
              </a:spcBef>
              <a:spcAft>
                <a:spcPts val="0"/>
              </a:spcAft>
              <a:buSzPts val="1400"/>
              <a:buNone/>
              <a:defRPr sz="1400">
                <a:solidFill>
                  <a:srgbClr val="888888"/>
                </a:solidFill>
              </a:defRPr>
            </a:lvl7pPr>
            <a:lvl8pPr indent="-228600" lvl="7" marL="3657600" algn="l">
              <a:lnSpc>
                <a:spcPct val="100000"/>
              </a:lnSpc>
              <a:spcBef>
                <a:spcPts val="280"/>
              </a:spcBef>
              <a:spcAft>
                <a:spcPts val="0"/>
              </a:spcAft>
              <a:buSzPts val="1400"/>
              <a:buNone/>
              <a:defRPr sz="1400">
                <a:solidFill>
                  <a:srgbClr val="888888"/>
                </a:solidFill>
              </a:defRPr>
            </a:lvl8pPr>
            <a:lvl9pPr indent="-228600" lvl="8" marL="4114800" algn="l">
              <a:lnSpc>
                <a:spcPct val="100000"/>
              </a:lnSpc>
              <a:spcBef>
                <a:spcPts val="280"/>
              </a:spcBef>
              <a:spcAft>
                <a:spcPts val="0"/>
              </a:spcAft>
              <a:buSzPts val="1400"/>
              <a:buNone/>
              <a:defRPr sz="1400">
                <a:solidFill>
                  <a:srgbClr val="888888"/>
                </a:solidFill>
              </a:defRPr>
            </a:lvl9pPr>
          </a:lstStyle>
          <a:p/>
        </p:txBody>
      </p:sp>
      <p:sp>
        <p:nvSpPr>
          <p:cNvPr id="43" name="Google Shape;43;p8"/>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8"/>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45" name="Google Shape;45;p8"/>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orovnanie" type="twoTxTwoObj">
  <p:cSld name="TWO_OBJECTS_WITH_TEXT">
    <p:spTree>
      <p:nvGrpSpPr>
        <p:cNvPr id="46" name="Shape 46"/>
        <p:cNvGrpSpPr/>
        <p:nvPr/>
      </p:nvGrpSpPr>
      <p:grpSpPr>
        <a:xfrm>
          <a:off x="0" y="0"/>
          <a:ext cx="0" cy="0"/>
          <a:chOff x="0" y="0"/>
          <a:chExt cx="0" cy="0"/>
        </a:xfrm>
      </p:grpSpPr>
      <p:sp>
        <p:nvSpPr>
          <p:cNvPr id="47" name="Google Shape;47;p9"/>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9"/>
          <p:cNvSpPr txBox="1"/>
          <p:nvPr>
            <p:ph idx="1" type="body"/>
          </p:nvPr>
        </p:nvSpPr>
        <p:spPr>
          <a:xfrm>
            <a:off x="1627632"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49" name="Google Shape;49;p9"/>
          <p:cNvSpPr txBox="1"/>
          <p:nvPr>
            <p:ph idx="2" type="body"/>
          </p:nvPr>
        </p:nvSpPr>
        <p:spPr>
          <a:xfrm>
            <a:off x="1627632"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50" name="Google Shape;50;p9"/>
          <p:cNvSpPr txBox="1"/>
          <p:nvPr>
            <p:ph idx="3" type="body"/>
          </p:nvPr>
        </p:nvSpPr>
        <p:spPr>
          <a:xfrm>
            <a:off x="5093208" y="1572768"/>
            <a:ext cx="3291840" cy="63976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360"/>
              </a:spcBef>
              <a:spcAft>
                <a:spcPts val="0"/>
              </a:spcAft>
              <a:buClr>
                <a:schemeClr val="dk1"/>
              </a:buClr>
              <a:buSzPts val="1800"/>
              <a:buNone/>
              <a:defRPr b="0" sz="1800" cap="none">
                <a:solidFill>
                  <a:schemeClr val="dk1"/>
                </a:solidFill>
                <a:latin typeface="Arial Black"/>
                <a:ea typeface="Arial Black"/>
                <a:cs typeface="Arial Black"/>
                <a:sym typeface="Arial Black"/>
              </a:defRPr>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360"/>
              </a:spcBef>
              <a:spcAft>
                <a:spcPts val="0"/>
              </a:spcAft>
              <a:buSzPts val="1800"/>
              <a:buNone/>
              <a:defRPr b="1" sz="1800"/>
            </a:lvl3pPr>
            <a:lvl4pPr indent="-228600" lvl="3" marL="1828800" algn="l">
              <a:lnSpc>
                <a:spcPct val="100000"/>
              </a:lnSpc>
              <a:spcBef>
                <a:spcPts val="320"/>
              </a:spcBef>
              <a:spcAft>
                <a:spcPts val="0"/>
              </a:spcAft>
              <a:buSzPts val="1600"/>
              <a:buNone/>
              <a:defRPr b="1" sz="1600"/>
            </a:lvl4pPr>
            <a:lvl5pPr indent="-228600" lvl="4" marL="2286000" algn="l">
              <a:lnSpc>
                <a:spcPct val="100000"/>
              </a:lnSpc>
              <a:spcBef>
                <a:spcPts val="320"/>
              </a:spcBef>
              <a:spcAft>
                <a:spcPts val="0"/>
              </a:spcAft>
              <a:buSzPts val="1600"/>
              <a:buNone/>
              <a:defRPr b="1" sz="1600"/>
            </a:lvl5pPr>
            <a:lvl6pPr indent="-228600" lvl="5" marL="2743200" algn="l">
              <a:lnSpc>
                <a:spcPct val="100000"/>
              </a:lnSpc>
              <a:spcBef>
                <a:spcPts val="320"/>
              </a:spcBef>
              <a:spcAft>
                <a:spcPts val="0"/>
              </a:spcAft>
              <a:buSzPts val="1600"/>
              <a:buNone/>
              <a:defRPr b="1" sz="1600"/>
            </a:lvl6pPr>
            <a:lvl7pPr indent="-228600" lvl="6" marL="3200400" algn="l">
              <a:lnSpc>
                <a:spcPct val="100000"/>
              </a:lnSpc>
              <a:spcBef>
                <a:spcPts val="320"/>
              </a:spcBef>
              <a:spcAft>
                <a:spcPts val="0"/>
              </a:spcAft>
              <a:buSzPts val="1600"/>
              <a:buNone/>
              <a:defRPr b="1" sz="1600"/>
            </a:lvl7pPr>
            <a:lvl8pPr indent="-228600" lvl="7" marL="3657600" algn="l">
              <a:lnSpc>
                <a:spcPct val="100000"/>
              </a:lnSpc>
              <a:spcBef>
                <a:spcPts val="320"/>
              </a:spcBef>
              <a:spcAft>
                <a:spcPts val="0"/>
              </a:spcAft>
              <a:buSzPts val="1600"/>
              <a:buNone/>
              <a:defRPr b="1" sz="1600"/>
            </a:lvl8pPr>
            <a:lvl9pPr indent="-228600" lvl="8" marL="4114800" algn="l">
              <a:lnSpc>
                <a:spcPct val="100000"/>
              </a:lnSpc>
              <a:spcBef>
                <a:spcPts val="320"/>
              </a:spcBef>
              <a:spcAft>
                <a:spcPts val="0"/>
              </a:spcAft>
              <a:buSzPts val="1600"/>
              <a:buNone/>
              <a:defRPr b="1" sz="1600"/>
            </a:lvl9pPr>
          </a:lstStyle>
          <a:p/>
        </p:txBody>
      </p:sp>
      <p:sp>
        <p:nvSpPr>
          <p:cNvPr id="51" name="Google Shape;51;p9"/>
          <p:cNvSpPr txBox="1"/>
          <p:nvPr>
            <p:ph idx="4" type="body"/>
          </p:nvPr>
        </p:nvSpPr>
        <p:spPr>
          <a:xfrm>
            <a:off x="5093208" y="2259366"/>
            <a:ext cx="3291840" cy="384048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480"/>
              </a:spcBef>
              <a:spcAft>
                <a:spcPts val="0"/>
              </a:spcAft>
              <a:buClr>
                <a:schemeClr val="dk1"/>
              </a:buClr>
              <a:buSzPts val="2400"/>
              <a:buNone/>
              <a:defRPr sz="2400"/>
            </a:lvl1pPr>
            <a:lvl2pPr indent="-355600" lvl="1" marL="914400" algn="l">
              <a:lnSpc>
                <a:spcPct val="100000"/>
              </a:lnSpc>
              <a:spcBef>
                <a:spcPts val="600"/>
              </a:spcBef>
              <a:spcAft>
                <a:spcPts val="0"/>
              </a:spcAft>
              <a:buSzPts val="2000"/>
              <a:buChar char="•"/>
              <a:defRPr sz="2000"/>
            </a:lvl2pPr>
            <a:lvl3pPr indent="-342900" lvl="2" marL="1371600" algn="l">
              <a:lnSpc>
                <a:spcPct val="100000"/>
              </a:lnSpc>
              <a:spcBef>
                <a:spcPts val="360"/>
              </a:spcBef>
              <a:spcAft>
                <a:spcPts val="0"/>
              </a:spcAft>
              <a:buSzPts val="1800"/>
              <a:buChar char="•"/>
              <a:defRPr sz="1800"/>
            </a:lvl3pPr>
            <a:lvl4pPr indent="-330200" lvl="3" marL="1828800" algn="l">
              <a:lnSpc>
                <a:spcPct val="100000"/>
              </a:lnSpc>
              <a:spcBef>
                <a:spcPts val="320"/>
              </a:spcBef>
              <a:spcAft>
                <a:spcPts val="0"/>
              </a:spcAft>
              <a:buSzPts val="1600"/>
              <a:buChar char="•"/>
              <a:defRPr sz="1600"/>
            </a:lvl4pPr>
            <a:lvl5pPr indent="-330200" lvl="4" marL="2286000" algn="l">
              <a:lnSpc>
                <a:spcPct val="100000"/>
              </a:lnSpc>
              <a:spcBef>
                <a:spcPts val="320"/>
              </a:spcBef>
              <a:spcAft>
                <a:spcPts val="0"/>
              </a:spcAft>
              <a:buSzPts val="1600"/>
              <a:buChar char="•"/>
              <a:defRPr sz="1600"/>
            </a:lvl5pPr>
            <a:lvl6pPr indent="-330200" lvl="5" marL="2743200" algn="l">
              <a:lnSpc>
                <a:spcPct val="100000"/>
              </a:lnSpc>
              <a:spcBef>
                <a:spcPts val="320"/>
              </a:spcBef>
              <a:spcAft>
                <a:spcPts val="0"/>
              </a:spcAft>
              <a:buSzPts val="1600"/>
              <a:buChar char="•"/>
              <a:defRPr sz="1600"/>
            </a:lvl6pPr>
            <a:lvl7pPr indent="-330200" lvl="6" marL="3200400" algn="l">
              <a:lnSpc>
                <a:spcPct val="100000"/>
              </a:lnSpc>
              <a:spcBef>
                <a:spcPts val="320"/>
              </a:spcBef>
              <a:spcAft>
                <a:spcPts val="0"/>
              </a:spcAft>
              <a:buSzPts val="1600"/>
              <a:buChar char="•"/>
              <a:defRPr sz="1600"/>
            </a:lvl7pPr>
            <a:lvl8pPr indent="-330200" lvl="7" marL="3657600" algn="l">
              <a:lnSpc>
                <a:spcPct val="100000"/>
              </a:lnSpc>
              <a:spcBef>
                <a:spcPts val="320"/>
              </a:spcBef>
              <a:spcAft>
                <a:spcPts val="0"/>
              </a:spcAft>
              <a:buSzPts val="1600"/>
              <a:buChar char="•"/>
              <a:defRPr sz="1600"/>
            </a:lvl8pPr>
            <a:lvl9pPr indent="-330200" lvl="8" marL="4114800" algn="l">
              <a:lnSpc>
                <a:spcPct val="100000"/>
              </a:lnSpc>
              <a:spcBef>
                <a:spcPts val="320"/>
              </a:spcBef>
              <a:spcAft>
                <a:spcPts val="0"/>
              </a:spcAft>
              <a:buSzPts val="1600"/>
              <a:buChar char="•"/>
              <a:defRPr sz="1600"/>
            </a:lvl9pPr>
          </a:lstStyle>
          <a:p/>
        </p:txBody>
      </p:sp>
      <p:sp>
        <p:nvSpPr>
          <p:cNvPr id="52" name="Google Shape;52;p9"/>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9"/>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n nadpis" type="titleOnly">
  <p:cSld name="TITLE_ONLY">
    <p:spTree>
      <p:nvGrpSpPr>
        <p:cNvPr id="55" name="Shape 55"/>
        <p:cNvGrpSpPr/>
        <p:nvPr/>
      </p:nvGrpSpPr>
      <p:grpSpPr>
        <a:xfrm>
          <a:off x="0" y="0"/>
          <a:ext cx="0" cy="0"/>
          <a:chOff x="0" y="0"/>
          <a:chExt cx="0" cy="0"/>
        </a:xfrm>
      </p:grpSpPr>
      <p:sp>
        <p:nvSpPr>
          <p:cNvPr id="56" name="Google Shape;56;p1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rgbClr val="66C0C4"/>
              </a:buClr>
              <a:buSzPts val="3600"/>
              <a:buFont typeface="Arial Black"/>
              <a:buNone/>
              <a:defRPr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0"/>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10"/>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ázdna" type="blank">
  <p:cSld name="BLANK">
    <p:spTree>
      <p:nvGrpSpPr>
        <p:cNvPr id="60" name="Shape 60"/>
        <p:cNvGrpSpPr/>
        <p:nvPr/>
      </p:nvGrpSpPr>
      <p:grpSpPr>
        <a:xfrm>
          <a:off x="0" y="0"/>
          <a:ext cx="0" cy="0"/>
          <a:chOff x="0" y="0"/>
          <a:chExt cx="0" cy="0"/>
        </a:xfrm>
      </p:grpSpPr>
      <p:sp>
        <p:nvSpPr>
          <p:cNvPr id="61" name="Google Shape;61;p11"/>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1"/>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sah s popisom" type="objTx">
  <p:cSld name="OBJECT_WITH_CAPTION_TEXT">
    <p:spTree>
      <p:nvGrpSpPr>
        <p:cNvPr id="64" name="Shape 64"/>
        <p:cNvGrpSpPr/>
        <p:nvPr/>
      </p:nvGrpSpPr>
      <p:grpSpPr>
        <a:xfrm>
          <a:off x="0" y="0"/>
          <a:ext cx="0" cy="0"/>
          <a:chOff x="0" y="0"/>
          <a:chExt cx="0" cy="0"/>
        </a:xfrm>
      </p:grpSpPr>
      <p:sp>
        <p:nvSpPr>
          <p:cNvPr id="65" name="Google Shape;65;p12"/>
          <p:cNvSpPr txBox="1"/>
          <p:nvPr>
            <p:ph idx="1" type="body"/>
          </p:nvPr>
        </p:nvSpPr>
        <p:spPr>
          <a:xfrm>
            <a:off x="3575050" y="1600200"/>
            <a:ext cx="5111750"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640"/>
              </a:spcBef>
              <a:spcAft>
                <a:spcPts val="0"/>
              </a:spcAft>
              <a:buClr>
                <a:schemeClr val="dk1"/>
              </a:buClr>
              <a:buSzPts val="3200"/>
              <a:buNone/>
              <a:defRPr sz="3200"/>
            </a:lvl1pPr>
            <a:lvl2pPr indent="-406400" lvl="1" marL="914400" algn="l">
              <a:lnSpc>
                <a:spcPct val="100000"/>
              </a:lnSpc>
              <a:spcBef>
                <a:spcPts val="600"/>
              </a:spcBef>
              <a:spcAft>
                <a:spcPts val="0"/>
              </a:spcAft>
              <a:buSzPts val="2800"/>
              <a:buChar char="•"/>
              <a:defRPr sz="2800"/>
            </a:lvl2pPr>
            <a:lvl3pPr indent="-381000" lvl="2" marL="1371600" algn="l">
              <a:lnSpc>
                <a:spcPct val="100000"/>
              </a:lnSpc>
              <a:spcBef>
                <a:spcPts val="480"/>
              </a:spcBef>
              <a:spcAft>
                <a:spcPts val="0"/>
              </a:spcAft>
              <a:buSzPts val="2400"/>
              <a:buChar char="•"/>
              <a:defRPr sz="2400"/>
            </a:lvl3pPr>
            <a:lvl4pPr indent="-355600" lvl="3" marL="1828800" algn="l">
              <a:lnSpc>
                <a:spcPct val="100000"/>
              </a:lnSpc>
              <a:spcBef>
                <a:spcPts val="400"/>
              </a:spcBef>
              <a:spcAft>
                <a:spcPts val="0"/>
              </a:spcAft>
              <a:buSzPts val="2000"/>
              <a:buChar char="•"/>
              <a:defRPr sz="2000"/>
            </a:lvl4pPr>
            <a:lvl5pPr indent="-355600" lvl="4" marL="2286000" algn="l">
              <a:lnSpc>
                <a:spcPct val="100000"/>
              </a:lnSpc>
              <a:spcBef>
                <a:spcPts val="400"/>
              </a:spcBef>
              <a:spcAft>
                <a:spcPts val="0"/>
              </a:spcAft>
              <a:buSzPts val="2000"/>
              <a:buChar char="•"/>
              <a:defRPr sz="2000"/>
            </a:lvl5pPr>
            <a:lvl6pPr indent="-355600" lvl="5" marL="2743200" algn="l">
              <a:lnSpc>
                <a:spcPct val="100000"/>
              </a:lnSpc>
              <a:spcBef>
                <a:spcPts val="400"/>
              </a:spcBef>
              <a:spcAft>
                <a:spcPts val="0"/>
              </a:spcAft>
              <a:buSzPts val="2000"/>
              <a:buChar char="•"/>
              <a:defRPr sz="2000"/>
            </a:lvl6pPr>
            <a:lvl7pPr indent="-355600" lvl="6" marL="3200400" algn="l">
              <a:lnSpc>
                <a:spcPct val="100000"/>
              </a:lnSpc>
              <a:spcBef>
                <a:spcPts val="400"/>
              </a:spcBef>
              <a:spcAft>
                <a:spcPts val="0"/>
              </a:spcAft>
              <a:buSzPts val="2000"/>
              <a:buChar char="•"/>
              <a:defRPr sz="2000"/>
            </a:lvl7pPr>
            <a:lvl8pPr indent="-355600" lvl="7" marL="3657600" algn="l">
              <a:lnSpc>
                <a:spcPct val="100000"/>
              </a:lnSpc>
              <a:spcBef>
                <a:spcPts val="400"/>
              </a:spcBef>
              <a:spcAft>
                <a:spcPts val="0"/>
              </a:spcAft>
              <a:buSzPts val="2000"/>
              <a:buChar char="•"/>
              <a:defRPr sz="2000"/>
            </a:lvl8pPr>
            <a:lvl9pPr indent="-355600" lvl="8" marL="4114800" algn="l">
              <a:lnSpc>
                <a:spcPct val="100000"/>
              </a:lnSpc>
              <a:spcBef>
                <a:spcPts val="400"/>
              </a:spcBef>
              <a:spcAft>
                <a:spcPts val="0"/>
              </a:spcAft>
              <a:buSzPts val="2000"/>
              <a:buChar char="•"/>
              <a:defRPr sz="2000"/>
            </a:lvl9pPr>
          </a:lstStyle>
          <a:p/>
        </p:txBody>
      </p:sp>
      <p:sp>
        <p:nvSpPr>
          <p:cNvPr id="66" name="Google Shape;66;p12"/>
          <p:cNvSpPr txBox="1"/>
          <p:nvPr>
            <p:ph idx="2" type="body"/>
          </p:nvPr>
        </p:nvSpPr>
        <p:spPr>
          <a:xfrm>
            <a:off x="457200" y="1600200"/>
            <a:ext cx="3008313" cy="448056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67" name="Google Shape;67;p12"/>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12"/>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12"/>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70" name="Google Shape;70;p1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66C0C4"/>
              </a:buClr>
              <a:buSzPts val="2800"/>
              <a:buFont typeface="Arial Black"/>
              <a:buNone/>
              <a:defRPr sz="28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brázok s popisom" showMasterSp="0" type="picTx">
  <p:cSld name="PICTURE_WITH_CAPTION_TEXT">
    <p:spTree>
      <p:nvGrpSpPr>
        <p:cNvPr id="71" name="Shape 71"/>
        <p:cNvGrpSpPr/>
        <p:nvPr/>
      </p:nvGrpSpPr>
      <p:grpSpPr>
        <a:xfrm>
          <a:off x="0" y="0"/>
          <a:ext cx="0" cy="0"/>
          <a:chOff x="0" y="0"/>
          <a:chExt cx="0" cy="0"/>
        </a:xfrm>
      </p:grpSpPr>
      <p:sp>
        <p:nvSpPr>
          <p:cNvPr id="72" name="Google Shape;72;p13"/>
          <p:cNvSpPr/>
          <p:nvPr/>
        </p:nvSpPr>
        <p:spPr>
          <a:xfrm>
            <a:off x="9001124" y="4846320"/>
            <a:ext cx="142876" cy="201168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73" name="Google Shape;73;p13"/>
          <p:cNvSpPr/>
          <p:nvPr>
            <p:ph idx="2" type="pic"/>
          </p:nvPr>
        </p:nvSpPr>
        <p:spPr>
          <a:xfrm>
            <a:off x="-1" y="0"/>
            <a:ext cx="9000877" cy="4846320"/>
          </a:xfrm>
          <a:prstGeom prst="rect">
            <a:avLst/>
          </a:prstGeom>
          <a:solidFill>
            <a:srgbClr val="BFBFBF"/>
          </a:solidFill>
          <a:ln>
            <a:noFill/>
          </a:ln>
        </p:spPr>
      </p:sp>
      <p:sp>
        <p:nvSpPr>
          <p:cNvPr id="74" name="Google Shape;74;p13"/>
          <p:cNvSpPr txBox="1"/>
          <p:nvPr>
            <p:ph idx="1" type="body"/>
          </p:nvPr>
        </p:nvSpPr>
        <p:spPr>
          <a:xfrm>
            <a:off x="457200" y="5715000"/>
            <a:ext cx="8153400" cy="4572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20"/>
              </a:spcBef>
              <a:spcAft>
                <a:spcPts val="0"/>
              </a:spcAft>
              <a:buClr>
                <a:schemeClr val="dk1"/>
              </a:buClr>
              <a:buSzPts val="1600"/>
              <a:buNone/>
              <a:defRPr sz="16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200"/>
              </a:spcBef>
              <a:spcAft>
                <a:spcPts val="0"/>
              </a:spcAft>
              <a:buSzPts val="1000"/>
              <a:buNone/>
              <a:defRPr sz="1000"/>
            </a:lvl3pPr>
            <a:lvl4pPr indent="-228600" lvl="3" marL="1828800" algn="l">
              <a:lnSpc>
                <a:spcPct val="100000"/>
              </a:lnSpc>
              <a:spcBef>
                <a:spcPts val="180"/>
              </a:spcBef>
              <a:spcAft>
                <a:spcPts val="0"/>
              </a:spcAft>
              <a:buSzPts val="900"/>
              <a:buNone/>
              <a:defRPr sz="900"/>
            </a:lvl4pPr>
            <a:lvl5pPr indent="-228600" lvl="4" marL="2286000" algn="l">
              <a:lnSpc>
                <a:spcPct val="100000"/>
              </a:lnSpc>
              <a:spcBef>
                <a:spcPts val="180"/>
              </a:spcBef>
              <a:spcAft>
                <a:spcPts val="0"/>
              </a:spcAft>
              <a:buSzPts val="900"/>
              <a:buNone/>
              <a:defRPr sz="900"/>
            </a:lvl5pPr>
            <a:lvl6pPr indent="-228600" lvl="5" marL="2743200" algn="l">
              <a:lnSpc>
                <a:spcPct val="100000"/>
              </a:lnSpc>
              <a:spcBef>
                <a:spcPts val="180"/>
              </a:spcBef>
              <a:spcAft>
                <a:spcPts val="0"/>
              </a:spcAft>
              <a:buSzPts val="900"/>
              <a:buNone/>
              <a:defRPr sz="900"/>
            </a:lvl6pPr>
            <a:lvl7pPr indent="-228600" lvl="6" marL="3200400" algn="l">
              <a:lnSpc>
                <a:spcPct val="100000"/>
              </a:lnSpc>
              <a:spcBef>
                <a:spcPts val="180"/>
              </a:spcBef>
              <a:spcAft>
                <a:spcPts val="0"/>
              </a:spcAft>
              <a:buSzPts val="900"/>
              <a:buNone/>
              <a:defRPr sz="900"/>
            </a:lvl7pPr>
            <a:lvl8pPr indent="-228600" lvl="7" marL="3657600" algn="l">
              <a:lnSpc>
                <a:spcPct val="100000"/>
              </a:lnSpc>
              <a:spcBef>
                <a:spcPts val="180"/>
              </a:spcBef>
              <a:spcAft>
                <a:spcPts val="0"/>
              </a:spcAft>
              <a:buSzPts val="900"/>
              <a:buNone/>
              <a:defRPr sz="900"/>
            </a:lvl8pPr>
            <a:lvl9pPr indent="-228600" lvl="8" marL="4114800" algn="l">
              <a:lnSpc>
                <a:spcPct val="100000"/>
              </a:lnSpc>
              <a:spcBef>
                <a:spcPts val="180"/>
              </a:spcBef>
              <a:spcAft>
                <a:spcPts val="0"/>
              </a:spcAft>
              <a:buSzPts val="900"/>
              <a:buNone/>
              <a:defRPr sz="900"/>
            </a:lvl9pPr>
          </a:lstStyle>
          <a:p/>
        </p:txBody>
      </p:sp>
      <p:sp>
        <p:nvSpPr>
          <p:cNvPr id="75" name="Google Shape;75;p13"/>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3"/>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2400"/>
              <a:buFont typeface="Arial"/>
              <a:buNone/>
              <a:defRPr b="1" i="0" sz="2400" u="none" cap="none" strike="noStrike">
                <a:solidFill>
                  <a:schemeClr val="dk1"/>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78" name="Google Shape;78;p13"/>
          <p:cNvSpPr txBox="1"/>
          <p:nvPr>
            <p:ph type="title"/>
          </p:nvPr>
        </p:nvSpPr>
        <p:spPr>
          <a:xfrm>
            <a:off x="457200" y="4953000"/>
            <a:ext cx="8153400" cy="762000"/>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rgbClr val="66C0C4"/>
              </a:buClr>
              <a:buSzPts val="2400"/>
              <a:buFont typeface="Arial Black"/>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p:nvPr/>
        </p:nvSpPr>
        <p:spPr>
          <a:xfrm>
            <a:off x="9001124" y="0"/>
            <a:ext cx="142876" cy="4846320"/>
          </a:xfrm>
          <a:prstGeom prst="rect">
            <a:avLst/>
          </a:prstGeom>
          <a:solidFill>
            <a:schemeClr val="dk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lvl1pPr lvl="0" marR="0" rtl="0" algn="l">
              <a:lnSpc>
                <a:spcPct val="100000"/>
              </a:lnSpc>
              <a:spcBef>
                <a:spcPts val="0"/>
              </a:spcBef>
              <a:spcAft>
                <a:spcPts val="0"/>
              </a:spcAft>
              <a:buClr>
                <a:srgbClr val="66C0C4"/>
              </a:buClr>
              <a:buSzPts val="3600"/>
              <a:buFont typeface="Arial Black"/>
              <a:buNone/>
              <a:defRPr b="0" i="0" sz="3600" u="none" cap="none" strike="noStrike">
                <a:solidFill>
                  <a:srgbClr val="66C0C4"/>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4"/>
          <p:cNvSpPr txBox="1"/>
          <p:nvPr>
            <p:ph idx="1" type="body"/>
          </p:nvPr>
        </p:nvSpPr>
        <p:spPr>
          <a:xfrm>
            <a:off x="457200" y="1752600"/>
            <a:ext cx="7620000" cy="4373563"/>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400"/>
              </a:spcBef>
              <a:spcAft>
                <a:spcPts val="0"/>
              </a:spcAft>
              <a:buClr>
                <a:schemeClr val="dk1"/>
              </a:buClr>
              <a:buSzPts val="2000"/>
              <a:buFont typeface="Arial"/>
              <a:buNone/>
              <a:defRPr b="1" i="0" sz="2000" u="none" cap="none" strike="noStrike">
                <a:solidFill>
                  <a:schemeClr val="dk1"/>
                </a:solidFill>
                <a:latin typeface="Arial"/>
                <a:ea typeface="Arial"/>
                <a:cs typeface="Arial"/>
                <a:sym typeface="Arial"/>
              </a:defRPr>
            </a:lvl1pPr>
            <a:lvl2pPr indent="-355600" lvl="1" marL="914400" marR="0" rtl="0" algn="l">
              <a:lnSpc>
                <a:spcPct val="100000"/>
              </a:lnSpc>
              <a:spcBef>
                <a:spcPts val="600"/>
              </a:spcBef>
              <a:spcAft>
                <a:spcPts val="0"/>
              </a:spcAft>
              <a:buClr>
                <a:schemeClr val="dk2"/>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3pPr>
            <a:lvl4pPr indent="-342900" lvl="3" marL="18288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100000"/>
              </a:lnSpc>
              <a:spcBef>
                <a:spcPts val="360"/>
              </a:spcBef>
              <a:spcAft>
                <a:spcPts val="0"/>
              </a:spcAft>
              <a:buClr>
                <a:schemeClr val="dk2"/>
              </a:buClr>
              <a:buSzPts val="1800"/>
              <a:buFont typeface="Arial"/>
              <a:buChar char="•"/>
              <a:defRPr b="0" i="0" sz="1800" u="none" cap="none" strike="noStrike">
                <a:solidFill>
                  <a:schemeClr val="dk1"/>
                </a:solidFill>
                <a:latin typeface="Arial"/>
                <a:ea typeface="Arial"/>
                <a:cs typeface="Arial"/>
                <a:sym typeface="Arial"/>
              </a:defRPr>
            </a:lvl5pPr>
            <a:lvl6pPr indent="-330200" lvl="5" marL="27432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100000"/>
              </a:lnSpc>
              <a:spcBef>
                <a:spcPts val="320"/>
              </a:spcBef>
              <a:spcAft>
                <a:spcPts val="0"/>
              </a:spcAft>
              <a:buClr>
                <a:schemeClr val="dk2"/>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2" name="Google Shape;12;p4"/>
          <p:cNvSpPr txBox="1"/>
          <p:nvPr>
            <p:ph idx="10" type="dt"/>
          </p:nvPr>
        </p:nvSpPr>
        <p:spPr>
          <a:xfrm>
            <a:off x="457200" y="6172201"/>
            <a:ext cx="3429000" cy="304800"/>
          </a:xfrm>
          <a:prstGeom prst="rect">
            <a:avLst/>
          </a:prstGeom>
          <a:noFill/>
          <a:ln>
            <a:noFill/>
          </a:ln>
        </p:spPr>
        <p:txBody>
          <a:bodyPr anchorCtr="0" anchor="b" bIns="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4"/>
          <p:cNvSpPr txBox="1"/>
          <p:nvPr>
            <p:ph idx="11" type="ftr"/>
          </p:nvPr>
        </p:nvSpPr>
        <p:spPr>
          <a:xfrm>
            <a:off x="457200" y="6492875"/>
            <a:ext cx="3429000" cy="28384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0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4"/>
          <p:cNvSpPr txBox="1"/>
          <p:nvPr>
            <p:ph idx="12" type="sldNum"/>
          </p:nvPr>
        </p:nvSpPr>
        <p:spPr>
          <a:xfrm rot="-5400000">
            <a:off x="8227377" y="5885497"/>
            <a:ext cx="1315721" cy="365125"/>
          </a:xfrm>
          <a:prstGeom prst="rect">
            <a:avLst/>
          </a:prstGeom>
          <a:noFill/>
          <a:ln>
            <a:noFill/>
          </a:ln>
        </p:spPr>
        <p:txBody>
          <a:bodyPr anchorCtr="0" anchor="ctr" bIns="45700" lIns="91425" spcFirstLastPara="1" rIns="91425" wrap="square" tIns="45700">
            <a:noAutofit/>
          </a:bodyPr>
          <a:lstStyle>
            <a:lvl1pPr indent="0" lvl="0"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2400"/>
              <a:buFont typeface="Arial"/>
              <a:buNone/>
              <a:defRPr b="1" i="0" sz="2400" u="none" cap="none" strike="noStrike">
                <a:solidFill>
                  <a:schemeClr val="dk2"/>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GB"/>
              <a:t>‹#›</a:t>
            </a:fld>
            <a:endParaRPr/>
          </a:p>
        </p:txBody>
      </p:sp>
      <p:sp>
        <p:nvSpPr>
          <p:cNvPr id="15" name="Google Shape;15;p4"/>
          <p:cNvSpPr/>
          <p:nvPr/>
        </p:nvSpPr>
        <p:spPr>
          <a:xfrm>
            <a:off x="9001124" y="0"/>
            <a:ext cx="142876" cy="1371600"/>
          </a:xfrm>
          <a:prstGeom prst="rect">
            <a:avLst/>
          </a:prstGeom>
          <a:solidFill>
            <a:srgbClr val="C6E4D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 name="Google Shape;16;p4"/>
          <p:cNvSpPr/>
          <p:nvPr/>
        </p:nvSpPr>
        <p:spPr>
          <a:xfrm>
            <a:off x="9001124" y="1371600"/>
            <a:ext cx="142876" cy="5486400"/>
          </a:xfrm>
          <a:prstGeom prst="rect">
            <a:avLst/>
          </a:prstGeom>
          <a:solidFill>
            <a:srgbClr val="4A9B8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pic>
        <p:nvPicPr>
          <p:cNvPr descr="Logo&#10;&#10;Description automatically generated" id="17" name="Google Shape;17;p4"/>
          <p:cNvPicPr preferRelativeResize="0"/>
          <p:nvPr/>
        </p:nvPicPr>
        <p:blipFill rotWithShape="1">
          <a:blip r:embed="rId1">
            <a:alphaModFix/>
          </a:blip>
          <a:srcRect b="0" l="0" r="0" t="0"/>
          <a:stretch/>
        </p:blipFill>
        <p:spPr>
          <a:xfrm>
            <a:off x="7308304" y="-1"/>
            <a:ext cx="1576933" cy="157693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s://oa.inapp.org/xmlui/handle/20.500.12916/389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6" name="Shape 96"/>
        <p:cNvGrpSpPr/>
        <p:nvPr/>
      </p:nvGrpSpPr>
      <p:grpSpPr>
        <a:xfrm>
          <a:off x="0" y="0"/>
          <a:ext cx="0" cy="0"/>
          <a:chOff x="0" y="0"/>
          <a:chExt cx="0" cy="0"/>
        </a:xfrm>
      </p:grpSpPr>
      <p:sp>
        <p:nvSpPr>
          <p:cNvPr id="97" name="Google Shape;97;p1"/>
          <p:cNvSpPr txBox="1"/>
          <p:nvPr>
            <p:ph type="ctrTitle"/>
          </p:nvPr>
        </p:nvSpPr>
        <p:spPr>
          <a:xfrm>
            <a:off x="357158" y="2786058"/>
            <a:ext cx="8072400" cy="1297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398F98"/>
              </a:buClr>
              <a:buSzPts val="4000"/>
              <a:buFont typeface="Calibri"/>
              <a:buNone/>
            </a:pPr>
            <a:r>
              <a:rPr b="1" lang="en-GB" sz="2800">
                <a:solidFill>
                  <a:schemeClr val="dk2"/>
                </a:solidFill>
                <a:latin typeface="Arial"/>
                <a:ea typeface="Arial"/>
                <a:cs typeface="Arial"/>
                <a:sym typeface="Arial"/>
              </a:rPr>
              <a:t>Improving young people's skills and competences in social entrepreneurship through virtual reality</a:t>
            </a:r>
            <a:endParaRPr b="1" sz="2800">
              <a:solidFill>
                <a:schemeClr val="dk2"/>
              </a:solidFill>
              <a:latin typeface="Arial"/>
              <a:ea typeface="Arial"/>
              <a:cs typeface="Arial"/>
              <a:sym typeface="Arial"/>
            </a:endParaRPr>
          </a:p>
          <a:p>
            <a:pPr indent="0" lvl="0" marL="0" rtl="0" algn="ctr">
              <a:lnSpc>
                <a:spcPct val="100000"/>
              </a:lnSpc>
              <a:spcBef>
                <a:spcPts val="0"/>
              </a:spcBef>
              <a:spcAft>
                <a:spcPts val="0"/>
              </a:spcAft>
              <a:buClr>
                <a:srgbClr val="398F98"/>
              </a:buClr>
              <a:buSzPts val="4000"/>
              <a:buFont typeface="Calibri"/>
              <a:buNone/>
            </a:pPr>
            <a:r>
              <a:t/>
            </a:r>
            <a:endParaRPr sz="4000">
              <a:latin typeface="Arial"/>
              <a:ea typeface="Arial"/>
              <a:cs typeface="Arial"/>
              <a:sym typeface="Arial"/>
            </a:endParaRPr>
          </a:p>
        </p:txBody>
      </p:sp>
      <p:sp>
        <p:nvSpPr>
          <p:cNvPr id="98" name="Google Shape;98;p1"/>
          <p:cNvSpPr txBox="1"/>
          <p:nvPr>
            <p:ph idx="1" type="subTitle"/>
          </p:nvPr>
        </p:nvSpPr>
        <p:spPr>
          <a:xfrm>
            <a:off x="642910" y="4000504"/>
            <a:ext cx="7283100" cy="5760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Clr>
                <a:schemeClr val="dk2"/>
              </a:buClr>
              <a:buSzPts val="2000"/>
              <a:buNone/>
            </a:pPr>
            <a:r>
              <a:rPr lang="en-GB"/>
              <a:t> </a:t>
            </a:r>
            <a:endParaRPr/>
          </a:p>
        </p:txBody>
      </p:sp>
      <p:pic>
        <p:nvPicPr>
          <p:cNvPr id="99" name="Google Shape;99;p1"/>
          <p:cNvPicPr preferRelativeResize="0"/>
          <p:nvPr/>
        </p:nvPicPr>
        <p:blipFill rotWithShape="1">
          <a:blip r:embed="rId3">
            <a:alphaModFix/>
          </a:blip>
          <a:srcRect b="0" l="0" r="0" t="0"/>
          <a:stretch/>
        </p:blipFill>
        <p:spPr>
          <a:xfrm>
            <a:off x="142844" y="285728"/>
            <a:ext cx="1928826" cy="549715"/>
          </a:xfrm>
          <a:prstGeom prst="rect">
            <a:avLst/>
          </a:prstGeom>
          <a:noFill/>
          <a:ln>
            <a:noFill/>
          </a:ln>
        </p:spPr>
      </p:pic>
      <p:sp>
        <p:nvSpPr>
          <p:cNvPr id="100" name="Google Shape;100;p1"/>
          <p:cNvSpPr/>
          <p:nvPr/>
        </p:nvSpPr>
        <p:spPr>
          <a:xfrm>
            <a:off x="214282" y="785795"/>
            <a:ext cx="3637638" cy="307777"/>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400"/>
              <a:buFont typeface="Arial"/>
              <a:buNone/>
            </a:pPr>
            <a:r>
              <a:rPr b="1" i="0" lang="en-GB" sz="1400" u="none" cap="none" strike="noStrike">
                <a:solidFill>
                  <a:schemeClr val="dk1"/>
                </a:solidFill>
                <a:latin typeface="Arial"/>
                <a:ea typeface="Arial"/>
                <a:cs typeface="Arial"/>
                <a:sym typeface="Arial"/>
              </a:rPr>
              <a:t>ERASMUS + ERASMUS CODES</a:t>
            </a:r>
            <a:endParaRPr b="0" i="0" sz="1050" u="none" cap="none" strike="noStrike">
              <a:solidFill>
                <a:schemeClr val="dk2"/>
              </a:solidFill>
              <a:latin typeface="Arial"/>
              <a:ea typeface="Arial"/>
              <a:cs typeface="Arial"/>
              <a:sym typeface="Arial"/>
            </a:endParaRPr>
          </a:p>
        </p:txBody>
      </p:sp>
      <p:sp>
        <p:nvSpPr>
          <p:cNvPr id="101" name="Google Shape;101;p1"/>
          <p:cNvSpPr txBox="1"/>
          <p:nvPr/>
        </p:nvSpPr>
        <p:spPr>
          <a:xfrm>
            <a:off x="3404275" y="4210500"/>
            <a:ext cx="3716700" cy="6003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700"/>
              <a:buFont typeface="Arial"/>
              <a:buNone/>
            </a:pPr>
            <a:r>
              <a:t/>
            </a:r>
            <a:endParaRPr b="0" i="0" sz="2700" u="none" cap="none" strike="noStrike">
              <a:solidFill>
                <a:srgbClr val="398F98"/>
              </a:solidFill>
              <a:latin typeface="Arial Black"/>
              <a:ea typeface="Arial Black"/>
              <a:cs typeface="Arial Black"/>
              <a:sym typeface="Arial Black"/>
            </a:endParaRPr>
          </a:p>
        </p:txBody>
      </p:sp>
      <p:sp>
        <p:nvSpPr>
          <p:cNvPr id="102" name="Google Shape;102;p1"/>
          <p:cNvSpPr txBox="1"/>
          <p:nvPr/>
        </p:nvSpPr>
        <p:spPr>
          <a:xfrm>
            <a:off x="2358000" y="3728850"/>
            <a:ext cx="4070700" cy="16632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chemeClr val="dk1"/>
              </a:buClr>
              <a:buSzPts val="2800"/>
              <a:buFont typeface="Arial"/>
              <a:buNone/>
            </a:pPr>
            <a:r>
              <a:rPr b="1" i="0" lang="en-GB" sz="3100" u="none" cap="none" strike="noStrike">
                <a:solidFill>
                  <a:srgbClr val="66C0C4"/>
                </a:solidFill>
                <a:latin typeface="Arial"/>
                <a:ea typeface="Arial"/>
                <a:cs typeface="Arial"/>
                <a:sym typeface="Arial"/>
              </a:rPr>
              <a:t>Social economy</a:t>
            </a:r>
            <a:endParaRPr b="1" i="0" sz="3100" u="none" cap="none" strike="noStrike">
              <a:solidFill>
                <a:srgbClr val="66C0C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2589d97b41e_1_4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sz="2800"/>
              <a:t>What is the difference between a social enterprise and a traditional enterprise?</a:t>
            </a:r>
            <a:endParaRPr sz="2800"/>
          </a:p>
        </p:txBody>
      </p:sp>
      <p:sp>
        <p:nvSpPr>
          <p:cNvPr id="164" name="Google Shape;164;g2589d97b41e_1_46"/>
          <p:cNvSpPr txBox="1"/>
          <p:nvPr>
            <p:ph idx="1" type="body"/>
          </p:nvPr>
        </p:nvSpPr>
        <p:spPr>
          <a:xfrm>
            <a:off x="457200" y="1667375"/>
            <a:ext cx="8686800" cy="47283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a:p>
            <a:pPr indent="0" lvl="0" marL="0" rtl="0" algn="l">
              <a:lnSpc>
                <a:spcPct val="100000"/>
              </a:lnSpc>
              <a:spcBef>
                <a:spcPts val="360"/>
              </a:spcBef>
              <a:spcAft>
                <a:spcPts val="0"/>
              </a:spcAft>
              <a:buSzPts val="1800"/>
              <a:buNone/>
            </a:pPr>
            <a:r>
              <a:t/>
            </a:r>
            <a:endParaRPr/>
          </a:p>
        </p:txBody>
      </p:sp>
      <p:pic>
        <p:nvPicPr>
          <p:cNvPr id="165" name="Google Shape;165;g2589d97b41e_1_46"/>
          <p:cNvPicPr preferRelativeResize="0"/>
          <p:nvPr/>
        </p:nvPicPr>
        <p:blipFill rotWithShape="1">
          <a:blip r:embed="rId3">
            <a:alphaModFix/>
          </a:blip>
          <a:srcRect b="0" l="0" r="0" t="0"/>
          <a:stretch/>
        </p:blipFill>
        <p:spPr>
          <a:xfrm>
            <a:off x="4346191" y="1667363"/>
            <a:ext cx="4633934" cy="4544175"/>
          </a:xfrm>
          <a:prstGeom prst="rect">
            <a:avLst/>
          </a:prstGeom>
          <a:noFill/>
          <a:ln>
            <a:noFill/>
          </a:ln>
        </p:spPr>
      </p:pic>
      <p:sp>
        <p:nvSpPr>
          <p:cNvPr id="166" name="Google Shape;166;g2589d97b41e_1_46"/>
          <p:cNvSpPr/>
          <p:nvPr/>
        </p:nvSpPr>
        <p:spPr>
          <a:xfrm>
            <a:off x="710400" y="2730000"/>
            <a:ext cx="2272800" cy="2124600"/>
          </a:xfrm>
          <a:prstGeom prst="wedgeEllipse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89d97b41e_1_93"/>
          <p:cNvSpPr txBox="1"/>
          <p:nvPr>
            <p:ph type="title"/>
          </p:nvPr>
        </p:nvSpPr>
        <p:spPr>
          <a:xfrm>
            <a:off x="1758200" y="172893"/>
            <a:ext cx="5791200" cy="1371600"/>
          </a:xfrm>
          <a:prstGeom prst="rect">
            <a:avLst/>
          </a:prstGeom>
          <a:noFill/>
          <a:ln>
            <a:noFill/>
          </a:ln>
        </p:spPr>
        <p:txBody>
          <a:bodyPr anchorCtr="0" anchor="b" bIns="45700" lIns="91425" spcFirstLastPara="1" rIns="91425" wrap="square" tIns="45700">
            <a:noAutofit/>
          </a:bodyPr>
          <a:lstStyle/>
          <a:p>
            <a:pPr indent="0" lvl="0" marL="0" rtl="0" algn="just">
              <a:lnSpc>
                <a:spcPct val="150000"/>
              </a:lnSpc>
              <a:spcBef>
                <a:spcPts val="600"/>
              </a:spcBef>
              <a:spcAft>
                <a:spcPts val="0"/>
              </a:spcAft>
              <a:buSzPts val="3600"/>
              <a:buNone/>
            </a:pPr>
            <a:r>
              <a:t/>
            </a:r>
            <a:endParaRPr sz="2000">
              <a:solidFill>
                <a:srgbClr val="66C0C4"/>
              </a:solidFill>
              <a:latin typeface="Cambria"/>
              <a:ea typeface="Cambria"/>
              <a:cs typeface="Cambria"/>
              <a:sym typeface="Cambria"/>
            </a:endParaRPr>
          </a:p>
          <a:p>
            <a:pPr indent="0" lvl="0" marL="0" rtl="0" algn="ctr">
              <a:lnSpc>
                <a:spcPct val="115000"/>
              </a:lnSpc>
              <a:spcBef>
                <a:spcPts val="600"/>
              </a:spcBef>
              <a:spcAft>
                <a:spcPts val="0"/>
              </a:spcAft>
              <a:buClr>
                <a:schemeClr val="dk1"/>
              </a:buClr>
              <a:buSzPts val="1100"/>
              <a:buFont typeface="Arial"/>
              <a:buNone/>
            </a:pPr>
            <a:r>
              <a:rPr lang="en-GB" sz="2000">
                <a:solidFill>
                  <a:srgbClr val="66C0C4"/>
                </a:solidFill>
              </a:rPr>
              <a:t>Social economy organizations are distinguished from traditional enterprises by several characteristics:</a:t>
            </a:r>
            <a:endParaRPr sz="2000"/>
          </a:p>
        </p:txBody>
      </p:sp>
      <p:sp>
        <p:nvSpPr>
          <p:cNvPr id="173" name="Google Shape;173;g2589d97b41e_1_93"/>
          <p:cNvSpPr txBox="1"/>
          <p:nvPr>
            <p:ph idx="1" type="body"/>
          </p:nvPr>
        </p:nvSpPr>
        <p:spPr>
          <a:xfrm>
            <a:off x="457200" y="1730575"/>
            <a:ext cx="7620000" cy="4373700"/>
          </a:xfrm>
          <a:prstGeom prst="rect">
            <a:avLst/>
          </a:prstGeom>
          <a:noFill/>
          <a:ln>
            <a:noFill/>
          </a:ln>
        </p:spPr>
        <p:txBody>
          <a:bodyPr anchorCtr="0" anchor="t" bIns="45700" lIns="91425" spcFirstLastPara="1" rIns="91425" wrap="square" tIns="45700">
            <a:normAutofit/>
          </a:bodyPr>
          <a:lstStyle/>
          <a:p>
            <a:pPr indent="-342900" lvl="0" marL="457200" rtl="0" algn="just">
              <a:lnSpc>
                <a:spcPct val="100000"/>
              </a:lnSpc>
              <a:spcBef>
                <a:spcPts val="360"/>
              </a:spcBef>
              <a:spcAft>
                <a:spcPts val="0"/>
              </a:spcAft>
              <a:buSzPts val="1800"/>
              <a:buChar char="●"/>
            </a:pPr>
            <a:r>
              <a:rPr lang="en-GB"/>
              <a:t>They develop from the bottom up, arising within local communities in response to shared needs or opportunities recognized by citizens.</a:t>
            </a:r>
            <a:endParaRPr/>
          </a:p>
          <a:p>
            <a:pPr indent="0" lvl="0" marL="457200" rtl="0" algn="l">
              <a:lnSpc>
                <a:spcPct val="100000"/>
              </a:lnSpc>
              <a:spcBef>
                <a:spcPts val="360"/>
              </a:spcBef>
              <a:spcAft>
                <a:spcPts val="0"/>
              </a:spcAft>
              <a:buSzPts val="1800"/>
              <a:buNone/>
            </a:pPr>
            <a:r>
              <a:t/>
            </a:r>
            <a:endParaRPr/>
          </a:p>
          <a:p>
            <a:pPr indent="-342900" lvl="0" marL="457200" rtl="0" algn="just">
              <a:lnSpc>
                <a:spcPct val="100000"/>
              </a:lnSpc>
              <a:spcBef>
                <a:spcPts val="360"/>
              </a:spcBef>
              <a:spcAft>
                <a:spcPts val="0"/>
              </a:spcAft>
              <a:buSzPts val="1800"/>
              <a:buChar char="●"/>
            </a:pPr>
            <a:r>
              <a:rPr lang="en-GB"/>
              <a:t>They actively involve volunteers, who play a significant role in the initial stage of setting up the business. The commitment of volunteers helps to create a sense of belonging and to strengthen the relationship between the organization and the community.</a:t>
            </a:r>
            <a:endParaRPr/>
          </a:p>
          <a:p>
            <a:pPr indent="0" lvl="0" marL="457200" rtl="0" algn="just">
              <a:lnSpc>
                <a:spcPct val="100000"/>
              </a:lnSpc>
              <a:spcBef>
                <a:spcPts val="360"/>
              </a:spcBef>
              <a:spcAft>
                <a:spcPts val="0"/>
              </a:spcAft>
              <a:buSzPts val="1800"/>
              <a:buNone/>
            </a:pPr>
            <a:r>
              <a:t/>
            </a:r>
            <a:endParaRPr/>
          </a:p>
          <a:p>
            <a:pPr indent="-342900" lvl="0" marL="457200" rtl="0" algn="l">
              <a:lnSpc>
                <a:spcPct val="100000"/>
              </a:lnSpc>
              <a:spcBef>
                <a:spcPts val="360"/>
              </a:spcBef>
              <a:spcAft>
                <a:spcPts val="0"/>
              </a:spcAft>
              <a:buSzPts val="1800"/>
              <a:buChar char="●"/>
            </a:pPr>
            <a:r>
              <a:rPr lang="en-GB"/>
              <a:t>They face economic crises thanks to principles, values and practices based on participation, democracy and solidarity.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89d97b41e_1_99"/>
          <p:cNvSpPr txBox="1"/>
          <p:nvPr>
            <p:ph type="title"/>
          </p:nvPr>
        </p:nvSpPr>
        <p:spPr>
          <a:xfrm>
            <a:off x="1855700" y="-615200"/>
            <a:ext cx="5093100" cy="1613700"/>
          </a:xfrm>
          <a:prstGeom prst="rect">
            <a:avLst/>
          </a:prstGeom>
          <a:noFill/>
          <a:ln>
            <a:noFill/>
          </a:ln>
        </p:spPr>
        <p:txBody>
          <a:bodyPr anchorCtr="0" anchor="b" bIns="45700" lIns="91425" spcFirstLastPara="1" rIns="91425" wrap="square" tIns="45700">
            <a:noAutofit/>
          </a:bodyPr>
          <a:lstStyle/>
          <a:p>
            <a:pPr indent="0" lvl="0" marL="0" rtl="0" algn="just">
              <a:lnSpc>
                <a:spcPct val="100000"/>
              </a:lnSpc>
              <a:spcBef>
                <a:spcPts val="0"/>
              </a:spcBef>
              <a:spcAft>
                <a:spcPts val="0"/>
              </a:spcAft>
              <a:buSzPts val="3600"/>
              <a:buNone/>
            </a:pPr>
            <a:r>
              <a:t/>
            </a:r>
            <a:endParaRPr sz="1800">
              <a:latin typeface="Calibri"/>
              <a:ea typeface="Calibri"/>
              <a:cs typeface="Calibri"/>
              <a:sym typeface="Calibri"/>
            </a:endParaRPr>
          </a:p>
          <a:p>
            <a:pPr indent="0" lvl="0" marL="0" rtl="0" algn="just">
              <a:lnSpc>
                <a:spcPct val="100000"/>
              </a:lnSpc>
              <a:spcBef>
                <a:spcPts val="0"/>
              </a:spcBef>
              <a:spcAft>
                <a:spcPts val="0"/>
              </a:spcAft>
              <a:buSzPts val="3600"/>
              <a:buNone/>
            </a:pPr>
            <a:r>
              <a:t/>
            </a:r>
            <a:endParaRPr sz="2000">
              <a:latin typeface="Calibri"/>
              <a:ea typeface="Calibri"/>
              <a:cs typeface="Calibri"/>
              <a:sym typeface="Calibri"/>
            </a:endParaRPr>
          </a:p>
          <a:p>
            <a:pPr indent="0" lvl="0" marL="0" rtl="0" algn="ctr">
              <a:lnSpc>
                <a:spcPct val="100000"/>
              </a:lnSpc>
              <a:spcBef>
                <a:spcPts val="0"/>
              </a:spcBef>
              <a:spcAft>
                <a:spcPts val="0"/>
              </a:spcAft>
              <a:buSzPts val="3600"/>
              <a:buNone/>
            </a:pPr>
            <a:r>
              <a:rPr lang="en-GB" sz="2000"/>
              <a:t>Social enterprises differ from traditional enterprises in terms of social purpose, structure and operational management</a:t>
            </a:r>
            <a:endParaRPr sz="2000"/>
          </a:p>
        </p:txBody>
      </p:sp>
      <p:sp>
        <p:nvSpPr>
          <p:cNvPr id="180" name="Google Shape;180;g2589d97b41e_1_99"/>
          <p:cNvSpPr txBox="1"/>
          <p:nvPr>
            <p:ph idx="1" type="body"/>
          </p:nvPr>
        </p:nvSpPr>
        <p:spPr>
          <a:xfrm>
            <a:off x="477375" y="1833300"/>
            <a:ext cx="7620000" cy="437370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360"/>
              </a:spcBef>
              <a:spcAft>
                <a:spcPts val="0"/>
              </a:spcAft>
              <a:buSzPts val="1800"/>
              <a:buNone/>
            </a:pPr>
            <a:r>
              <a:t/>
            </a:r>
            <a:endParaRPr b="0"/>
          </a:p>
          <a:p>
            <a:pPr indent="0" lvl="0" marL="0" rtl="0" algn="just">
              <a:lnSpc>
                <a:spcPct val="115000"/>
              </a:lnSpc>
              <a:spcBef>
                <a:spcPts val="360"/>
              </a:spcBef>
              <a:spcAft>
                <a:spcPts val="0"/>
              </a:spcAft>
              <a:buSzPts val="1800"/>
              <a:buNone/>
            </a:pPr>
            <a:r>
              <a:rPr lang="en-GB" sz="1800"/>
              <a:t>Social enterprises emphasize community involvement and collaboration with stakeholders, thereby building trust with them and promoting </a:t>
            </a:r>
            <a:r>
              <a:rPr i="1" lang="en-GB" sz="1800" u="sng"/>
              <a:t>social inclusion and job creation.</a:t>
            </a:r>
            <a:endParaRPr i="1" sz="1800" u="sng"/>
          </a:p>
          <a:p>
            <a:pPr indent="0" lvl="0" marL="0" rtl="0" algn="just">
              <a:lnSpc>
                <a:spcPct val="100000"/>
              </a:lnSpc>
              <a:spcBef>
                <a:spcPts val="360"/>
              </a:spcBef>
              <a:spcAft>
                <a:spcPts val="0"/>
              </a:spcAft>
              <a:buSzPts val="1800"/>
              <a:buNone/>
            </a:pPr>
            <a:r>
              <a:t/>
            </a:r>
            <a:endParaRPr b="0" i="1"/>
          </a:p>
          <a:p>
            <a:pPr indent="0" lvl="0" marL="0" rtl="0" algn="just">
              <a:lnSpc>
                <a:spcPct val="100000"/>
              </a:lnSpc>
              <a:spcBef>
                <a:spcPts val="360"/>
              </a:spcBef>
              <a:spcAft>
                <a:spcPts val="0"/>
              </a:spcAft>
              <a:buSzPts val="1800"/>
              <a:buNone/>
            </a:pPr>
            <a:r>
              <a:t/>
            </a:r>
            <a:endParaRPr b="0">
              <a:latin typeface="Calibri"/>
              <a:ea typeface="Calibri"/>
              <a:cs typeface="Calibri"/>
              <a:sym typeface="Calibri"/>
            </a:endParaRPr>
          </a:p>
          <a:p>
            <a:pPr indent="0" lvl="0" marL="0" rtl="0" algn="just">
              <a:lnSpc>
                <a:spcPct val="115000"/>
              </a:lnSpc>
              <a:spcBef>
                <a:spcPts val="360"/>
              </a:spcBef>
              <a:spcAft>
                <a:spcPts val="0"/>
              </a:spcAft>
              <a:buSzPts val="1800"/>
              <a:buNone/>
            </a:pPr>
            <a:r>
              <a:t/>
            </a:r>
            <a:endParaRPr b="0" sz="1800">
              <a:latin typeface="Calibri"/>
              <a:ea typeface="Calibri"/>
              <a:cs typeface="Calibri"/>
              <a:sym typeface="Calibri"/>
            </a:endParaRPr>
          </a:p>
          <a:p>
            <a:pPr indent="0" lvl="0" marL="0" rtl="0" algn="just">
              <a:lnSpc>
                <a:spcPct val="115000"/>
              </a:lnSpc>
              <a:spcBef>
                <a:spcPts val="360"/>
              </a:spcBef>
              <a:spcAft>
                <a:spcPts val="0"/>
              </a:spcAft>
              <a:buSzPts val="1800"/>
              <a:buNone/>
            </a:pPr>
            <a:r>
              <a:t/>
            </a:r>
            <a:endParaRPr sz="1800">
              <a:latin typeface="Calibri"/>
              <a:ea typeface="Calibri"/>
              <a:cs typeface="Calibri"/>
              <a:sym typeface="Calibri"/>
            </a:endParaRPr>
          </a:p>
          <a:p>
            <a:pPr indent="0" lvl="0" marL="0" rtl="0" algn="just">
              <a:lnSpc>
                <a:spcPct val="115000"/>
              </a:lnSpc>
              <a:spcBef>
                <a:spcPts val="360"/>
              </a:spcBef>
              <a:spcAft>
                <a:spcPts val="0"/>
              </a:spcAft>
              <a:buSzPts val="1800"/>
              <a:buNone/>
            </a:pPr>
            <a:r>
              <a:rPr lang="en-GB" sz="1800"/>
              <a:t>Social enterprises offer many benefits, such as the sustainable development of local communities, the creation of social value and the promotion of social innovation. They often focus</a:t>
            </a:r>
            <a:r>
              <a:rPr b="0" lang="en-GB" sz="1800"/>
              <a:t> </a:t>
            </a:r>
            <a:r>
              <a:rPr i="1" lang="en-GB" sz="1800" u="sng"/>
              <a:t>on poverty reduction, environmental protection and cultural promotion.</a:t>
            </a:r>
            <a:endParaRPr i="1" sz="1800" u="sng"/>
          </a:p>
        </p:txBody>
      </p:sp>
      <p:sp>
        <p:nvSpPr>
          <p:cNvPr id="181" name="Google Shape;181;g2589d97b41e_1_99"/>
          <p:cNvSpPr/>
          <p:nvPr/>
        </p:nvSpPr>
        <p:spPr>
          <a:xfrm>
            <a:off x="4279450" y="1220375"/>
            <a:ext cx="484200" cy="9681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g2589d97b41e_1_99"/>
          <p:cNvSpPr/>
          <p:nvPr/>
        </p:nvSpPr>
        <p:spPr>
          <a:xfrm>
            <a:off x="4279450" y="3283975"/>
            <a:ext cx="484200" cy="9681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2589d97b41e_1_105"/>
          <p:cNvSpPr txBox="1"/>
          <p:nvPr>
            <p:ph type="title"/>
          </p:nvPr>
        </p:nvSpPr>
        <p:spPr>
          <a:xfrm>
            <a:off x="1583400" y="363075"/>
            <a:ext cx="5441700" cy="11415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00000"/>
              </a:lnSpc>
              <a:spcBef>
                <a:spcPts val="0"/>
              </a:spcBef>
              <a:spcAft>
                <a:spcPts val="0"/>
              </a:spcAft>
              <a:buSzPct val="160000"/>
              <a:buNone/>
            </a:pPr>
            <a:r>
              <a:rPr lang="en-GB" sz="2500"/>
              <a:t>What financial instruments do social enterprises use to develop their activities?</a:t>
            </a:r>
            <a:endParaRPr sz="2500"/>
          </a:p>
          <a:p>
            <a:pPr indent="0" lvl="0" marL="0" rtl="0" algn="l">
              <a:lnSpc>
                <a:spcPct val="100000"/>
              </a:lnSpc>
              <a:spcBef>
                <a:spcPts val="0"/>
              </a:spcBef>
              <a:spcAft>
                <a:spcPts val="0"/>
              </a:spcAft>
              <a:buSzPct val="160000"/>
              <a:buNone/>
            </a:pPr>
            <a:r>
              <a:t/>
            </a:r>
            <a:endParaRPr sz="2500"/>
          </a:p>
        </p:txBody>
      </p:sp>
      <p:sp>
        <p:nvSpPr>
          <p:cNvPr id="189" name="Google Shape;189;g2589d97b41e_1_105"/>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fontScale="70000" lnSpcReduction="20000"/>
          </a:bodyPr>
          <a:lstStyle/>
          <a:p>
            <a:pPr indent="0" lvl="0" marL="0" rtl="0" algn="l">
              <a:lnSpc>
                <a:spcPct val="100000"/>
              </a:lnSpc>
              <a:spcBef>
                <a:spcPts val="360"/>
              </a:spcBef>
              <a:spcAft>
                <a:spcPts val="0"/>
              </a:spcAft>
              <a:buSzPct val="75630"/>
              <a:buNone/>
            </a:pPr>
            <a:r>
              <a:rPr b="0" lang="en-GB" sz="3400"/>
              <a:t>The most common are </a:t>
            </a:r>
            <a:r>
              <a:rPr i="1" lang="en-GB" sz="3400"/>
              <a:t>crowdfunding, micro-loans, social investments and European funds.</a:t>
            </a:r>
            <a:endParaRPr i="1" sz="3400"/>
          </a:p>
          <a:p>
            <a:pPr indent="0" lvl="0" marL="0" rtl="0" algn="l">
              <a:lnSpc>
                <a:spcPct val="100000"/>
              </a:lnSpc>
              <a:spcBef>
                <a:spcPts val="360"/>
              </a:spcBef>
              <a:spcAft>
                <a:spcPts val="0"/>
              </a:spcAft>
              <a:buSzPct val="75630"/>
              <a:buNone/>
            </a:pPr>
            <a:r>
              <a:t/>
            </a:r>
            <a:endParaRPr i="1" sz="3400"/>
          </a:p>
          <a:p>
            <a:pPr indent="0" lvl="0" marL="0" rtl="0" algn="l">
              <a:lnSpc>
                <a:spcPct val="100000"/>
              </a:lnSpc>
              <a:spcBef>
                <a:spcPts val="360"/>
              </a:spcBef>
              <a:spcAft>
                <a:spcPts val="0"/>
              </a:spcAft>
              <a:buSzPct val="75630"/>
              <a:buNone/>
            </a:pPr>
            <a:r>
              <a:t/>
            </a:r>
            <a:endParaRPr sz="3400"/>
          </a:p>
          <a:p>
            <a:pPr indent="0" lvl="0" marL="0" rtl="0" algn="just">
              <a:lnSpc>
                <a:spcPct val="100000"/>
              </a:lnSpc>
              <a:spcBef>
                <a:spcPts val="360"/>
              </a:spcBef>
              <a:spcAft>
                <a:spcPts val="0"/>
              </a:spcAft>
              <a:buSzPct val="75630"/>
              <a:buNone/>
            </a:pPr>
            <a:r>
              <a:t/>
            </a:r>
            <a:endParaRPr b="0" sz="3400"/>
          </a:p>
          <a:p>
            <a:pPr indent="0" lvl="0" marL="0" rtl="0" algn="just">
              <a:lnSpc>
                <a:spcPct val="100000"/>
              </a:lnSpc>
              <a:spcBef>
                <a:spcPts val="360"/>
              </a:spcBef>
              <a:spcAft>
                <a:spcPts val="0"/>
              </a:spcAft>
              <a:buSzPct val="75630"/>
              <a:buNone/>
            </a:pPr>
            <a:r>
              <a:rPr b="0" lang="en-GB" sz="3400"/>
              <a:t>Social enterprises are an innovative form of business that combines social objectives with the pursuit of profit and </a:t>
            </a:r>
            <a:r>
              <a:rPr lang="en-GB" sz="3400"/>
              <a:t>sustainable development objectives.</a:t>
            </a:r>
            <a:endParaRPr sz="3400"/>
          </a:p>
          <a:p>
            <a:pPr indent="0" lvl="0" marL="0" rtl="0" algn="just">
              <a:lnSpc>
                <a:spcPct val="100000"/>
              </a:lnSpc>
              <a:spcBef>
                <a:spcPts val="360"/>
              </a:spcBef>
              <a:spcAft>
                <a:spcPts val="0"/>
              </a:spcAft>
              <a:buSzPct val="75630"/>
              <a:buNone/>
            </a:pPr>
            <a:r>
              <a:t/>
            </a:r>
            <a:endParaRPr b="0" sz="3400"/>
          </a:p>
          <a:p>
            <a:pPr indent="0" lvl="0" marL="0" rtl="0" algn="just">
              <a:lnSpc>
                <a:spcPct val="100000"/>
              </a:lnSpc>
              <a:spcBef>
                <a:spcPts val="360"/>
              </a:spcBef>
              <a:spcAft>
                <a:spcPts val="0"/>
              </a:spcAft>
              <a:buSzPct val="75630"/>
              <a:buNone/>
            </a:pPr>
            <a:r>
              <a:t/>
            </a:r>
            <a:endParaRPr b="0" sz="3400"/>
          </a:p>
          <a:p>
            <a:pPr indent="0" lvl="0" marL="0" rtl="0" algn="just">
              <a:lnSpc>
                <a:spcPct val="100000"/>
              </a:lnSpc>
              <a:spcBef>
                <a:spcPts val="360"/>
              </a:spcBef>
              <a:spcAft>
                <a:spcPts val="0"/>
              </a:spcAft>
              <a:buSzPct val="75630"/>
              <a:buNone/>
            </a:pPr>
            <a:r>
              <a:rPr b="0" lang="en-GB" sz="3400"/>
              <a:t>Thanks to their social mission, social enterprises are able to respond to the needs of the community </a:t>
            </a:r>
            <a:r>
              <a:rPr i="1" lang="en-GB" sz="3400"/>
              <a:t>by creating social </a:t>
            </a:r>
            <a:r>
              <a:rPr lang="en-GB" sz="3400"/>
              <a:t>value </a:t>
            </a:r>
            <a:r>
              <a:rPr i="1" lang="en-GB" sz="3400"/>
              <a:t>.</a:t>
            </a:r>
            <a:endParaRPr i="1"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2589d97b41e_1_111"/>
          <p:cNvSpPr txBox="1"/>
          <p:nvPr>
            <p:ph type="title"/>
          </p:nvPr>
        </p:nvSpPr>
        <p:spPr>
          <a:xfrm>
            <a:off x="2269175" y="262199"/>
            <a:ext cx="4140600" cy="1131000"/>
          </a:xfrm>
          <a:prstGeom prst="rect">
            <a:avLst/>
          </a:prstGeom>
          <a:noFill/>
          <a:ln>
            <a:noFill/>
          </a:ln>
        </p:spPr>
        <p:txBody>
          <a:bodyPr anchorCtr="0" anchor="b" bIns="45700" lIns="91425" spcFirstLastPara="1" rIns="91425" wrap="square" tIns="45700">
            <a:normAutofit/>
          </a:bodyPr>
          <a:lstStyle/>
          <a:p>
            <a:pPr indent="0" lvl="0" marL="0" rtl="0" algn="ctr">
              <a:lnSpc>
                <a:spcPct val="100000"/>
              </a:lnSpc>
              <a:spcBef>
                <a:spcPts val="0"/>
              </a:spcBef>
              <a:spcAft>
                <a:spcPts val="0"/>
              </a:spcAft>
              <a:buSzPts val="3600"/>
              <a:buNone/>
            </a:pPr>
            <a:r>
              <a:rPr i="1" lang="en-GB" sz="3000" u="sng"/>
              <a:t>Forms of social organization</a:t>
            </a:r>
            <a:endParaRPr i="1" sz="3000" u="sng"/>
          </a:p>
        </p:txBody>
      </p:sp>
      <p:sp>
        <p:nvSpPr>
          <p:cNvPr id="196" name="Google Shape;196;g2589d97b41e_1_111"/>
          <p:cNvSpPr txBox="1"/>
          <p:nvPr>
            <p:ph idx="1" type="body"/>
          </p:nvPr>
        </p:nvSpPr>
        <p:spPr>
          <a:xfrm>
            <a:off x="406775" y="1782850"/>
            <a:ext cx="7620000" cy="437370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360"/>
              </a:spcBef>
              <a:spcAft>
                <a:spcPts val="0"/>
              </a:spcAft>
              <a:buSzPts val="1800"/>
              <a:buNone/>
            </a:pPr>
            <a:r>
              <a:t/>
            </a:r>
            <a:endParaRPr b="0">
              <a:latin typeface="Calibri"/>
              <a:ea typeface="Calibri"/>
              <a:cs typeface="Calibri"/>
              <a:sym typeface="Calibri"/>
            </a:endParaRPr>
          </a:p>
          <a:p>
            <a:pPr indent="0" lvl="0" marL="0" rtl="0" algn="just">
              <a:lnSpc>
                <a:spcPct val="100000"/>
              </a:lnSpc>
              <a:spcBef>
                <a:spcPts val="360"/>
              </a:spcBef>
              <a:spcAft>
                <a:spcPts val="0"/>
              </a:spcAft>
              <a:buSzPts val="1800"/>
              <a:buNone/>
            </a:pPr>
            <a:r>
              <a:rPr lang="en-GB"/>
              <a:t>Social economy organizations can be diverse and each has its own characteristics and purposes. The most common types of cooperative and socio-economic organizations are: cooperatives, associations, foundations and social enterprises.</a:t>
            </a:r>
            <a:endParaRPr/>
          </a:p>
          <a:p>
            <a:pPr indent="0" lvl="0" marL="0" rtl="0" algn="just">
              <a:lnSpc>
                <a:spcPct val="100000"/>
              </a:lnSpc>
              <a:spcBef>
                <a:spcPts val="360"/>
              </a:spcBef>
              <a:spcAft>
                <a:spcPts val="0"/>
              </a:spcAft>
              <a:buSzPts val="1800"/>
              <a:buNone/>
            </a:pPr>
            <a:r>
              <a:t/>
            </a:r>
            <a:endParaRPr b="0"/>
          </a:p>
          <a:p>
            <a:pPr indent="0" lvl="0" marL="0" rtl="0" algn="just">
              <a:lnSpc>
                <a:spcPct val="100000"/>
              </a:lnSpc>
              <a:spcBef>
                <a:spcPts val="360"/>
              </a:spcBef>
              <a:spcAft>
                <a:spcPts val="0"/>
              </a:spcAft>
              <a:buClr>
                <a:schemeClr val="dk1"/>
              </a:buClr>
              <a:buSzPts val="1100"/>
              <a:buFont typeface="Arial"/>
              <a:buNone/>
            </a:pPr>
            <a:r>
              <a:rPr lang="en-GB">
                <a:solidFill>
                  <a:srgbClr val="398F98"/>
                </a:solidFill>
              </a:rPr>
              <a:t>   </a:t>
            </a:r>
            <a:r>
              <a:rPr lang="en-GB">
                <a:solidFill>
                  <a:srgbClr val="398F98"/>
                </a:solidFill>
              </a:rPr>
              <a:t>Cooperative    </a:t>
            </a:r>
            <a:r>
              <a:rPr lang="en-GB">
                <a:solidFill>
                  <a:srgbClr val="398F98"/>
                </a:solidFill>
                <a:latin typeface="Calibri"/>
                <a:ea typeface="Calibri"/>
                <a:cs typeface="Calibri"/>
                <a:sym typeface="Calibri"/>
              </a:rPr>
              <a:t>                                                              </a:t>
            </a:r>
            <a:r>
              <a:rPr lang="en-GB">
                <a:solidFill>
                  <a:srgbClr val="398F98"/>
                </a:solidFill>
              </a:rPr>
              <a:t>    </a:t>
            </a:r>
            <a:r>
              <a:rPr lang="en-GB" sz="1800">
                <a:solidFill>
                  <a:srgbClr val="398F98"/>
                </a:solidFill>
              </a:rPr>
              <a:t>     Foundation</a:t>
            </a:r>
            <a:endParaRPr b="0"/>
          </a:p>
          <a:p>
            <a:pPr indent="0" lvl="0" marL="0" rtl="0" algn="just">
              <a:lnSpc>
                <a:spcPct val="100000"/>
              </a:lnSpc>
              <a:spcBef>
                <a:spcPts val="360"/>
              </a:spcBef>
              <a:spcAft>
                <a:spcPts val="0"/>
              </a:spcAft>
              <a:buSzPts val="1800"/>
              <a:buNone/>
            </a:pPr>
            <a:r>
              <a:t/>
            </a:r>
            <a:endParaRPr b="0">
              <a:latin typeface="Calibri"/>
              <a:ea typeface="Calibri"/>
              <a:cs typeface="Calibri"/>
              <a:sym typeface="Calibri"/>
            </a:endParaRPr>
          </a:p>
          <a:p>
            <a:pPr indent="0" lvl="0" marL="0" rtl="0" algn="just">
              <a:lnSpc>
                <a:spcPct val="100000"/>
              </a:lnSpc>
              <a:spcBef>
                <a:spcPts val="360"/>
              </a:spcBef>
              <a:spcAft>
                <a:spcPts val="0"/>
              </a:spcAft>
              <a:buSzPts val="1800"/>
              <a:buNone/>
            </a:pPr>
            <a:r>
              <a:rPr lang="en-GB">
                <a:solidFill>
                  <a:srgbClr val="398F98"/>
                </a:solidFill>
                <a:latin typeface="Calibri"/>
                <a:ea typeface="Calibri"/>
                <a:cs typeface="Calibri"/>
                <a:sym typeface="Calibri"/>
              </a:rPr>
              <a:t>                                                   </a:t>
            </a:r>
            <a:r>
              <a:rPr lang="en-GB">
                <a:solidFill>
                  <a:srgbClr val="398F98"/>
                </a:solidFill>
              </a:rPr>
              <a:t> Associations</a:t>
            </a:r>
            <a:endParaRPr>
              <a:solidFill>
                <a:srgbClr val="398F98"/>
              </a:solidFill>
            </a:endParaRPr>
          </a:p>
          <a:p>
            <a:pPr indent="0" lvl="0" marL="0" rtl="0" algn="just">
              <a:lnSpc>
                <a:spcPct val="100000"/>
              </a:lnSpc>
              <a:spcBef>
                <a:spcPts val="360"/>
              </a:spcBef>
              <a:spcAft>
                <a:spcPts val="0"/>
              </a:spcAft>
              <a:buSzPts val="1800"/>
              <a:buNone/>
            </a:pPr>
            <a:r>
              <a:t/>
            </a:r>
            <a:endParaRPr>
              <a:solidFill>
                <a:srgbClr val="398F98"/>
              </a:solidFill>
              <a:latin typeface="Calibri"/>
              <a:ea typeface="Calibri"/>
              <a:cs typeface="Calibri"/>
              <a:sym typeface="Calibri"/>
            </a:endParaRPr>
          </a:p>
          <a:p>
            <a:pPr indent="0" lvl="0" marL="0" rtl="0" algn="just">
              <a:lnSpc>
                <a:spcPct val="100000"/>
              </a:lnSpc>
              <a:spcBef>
                <a:spcPts val="360"/>
              </a:spcBef>
              <a:spcAft>
                <a:spcPts val="0"/>
              </a:spcAft>
              <a:buSzPts val="1800"/>
              <a:buNone/>
            </a:pPr>
            <a:r>
              <a:t/>
            </a:r>
            <a:endParaRPr>
              <a:solidFill>
                <a:srgbClr val="398F98"/>
              </a:solidFill>
              <a:latin typeface="Calibri"/>
              <a:ea typeface="Calibri"/>
              <a:cs typeface="Calibri"/>
              <a:sym typeface="Calibri"/>
            </a:endParaRPr>
          </a:p>
        </p:txBody>
      </p:sp>
      <p:sp>
        <p:nvSpPr>
          <p:cNvPr id="197" name="Google Shape;197;g2589d97b41e_1_111"/>
          <p:cNvSpPr/>
          <p:nvPr/>
        </p:nvSpPr>
        <p:spPr>
          <a:xfrm>
            <a:off x="5799050" y="3338225"/>
            <a:ext cx="30300" cy="211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8" name="Google Shape;198;g2589d97b41e_1_111"/>
          <p:cNvSpPr/>
          <p:nvPr/>
        </p:nvSpPr>
        <p:spPr>
          <a:xfrm>
            <a:off x="6494925" y="4757175"/>
            <a:ext cx="968100" cy="833100"/>
          </a:xfrm>
          <a:prstGeom prst="bentUpArrow">
            <a:avLst>
              <a:gd fmla="val 25000" name="adj1"/>
              <a:gd fmla="val 25000" name="adj2"/>
              <a:gd fmla="val 2500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9" name="Google Shape;199;g2589d97b41e_1_111"/>
          <p:cNvSpPr/>
          <p:nvPr/>
        </p:nvSpPr>
        <p:spPr>
          <a:xfrm>
            <a:off x="850525" y="4528275"/>
            <a:ext cx="968100" cy="833100"/>
          </a:xfrm>
          <a:prstGeom prst="bentUpArrow">
            <a:avLst>
              <a:gd fmla="val 25000" name="adj1"/>
              <a:gd fmla="val 25000" name="adj2"/>
              <a:gd fmla="val 2500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0" name="Google Shape;200;g2589d97b41e_1_111"/>
          <p:cNvSpPr/>
          <p:nvPr/>
        </p:nvSpPr>
        <p:spPr>
          <a:xfrm>
            <a:off x="3892925" y="3852575"/>
            <a:ext cx="383400" cy="7866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g2589d97b41e_1_117"/>
          <p:cNvSpPr txBox="1"/>
          <p:nvPr>
            <p:ph type="title"/>
          </p:nvPr>
        </p:nvSpPr>
        <p:spPr>
          <a:xfrm>
            <a:off x="3197050" y="453825"/>
            <a:ext cx="3485100" cy="10401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u="sng"/>
              <a:t>Associations</a:t>
            </a:r>
            <a:r>
              <a:rPr lang="en-GB"/>
              <a:t> </a:t>
            </a:r>
            <a:endParaRPr/>
          </a:p>
        </p:txBody>
      </p:sp>
      <p:sp>
        <p:nvSpPr>
          <p:cNvPr id="207" name="Google Shape;207;g2589d97b41e_1_117"/>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a:bodyPr>
          <a:lstStyle/>
          <a:p>
            <a:pPr indent="-406400" lvl="0" marL="457200" rtl="0" algn="just">
              <a:lnSpc>
                <a:spcPct val="100000"/>
              </a:lnSpc>
              <a:spcBef>
                <a:spcPts val="360"/>
              </a:spcBef>
              <a:spcAft>
                <a:spcPts val="0"/>
              </a:spcAft>
              <a:buSzPts val="2800"/>
              <a:buChar char="❖"/>
            </a:pPr>
            <a:r>
              <a:rPr lang="en-GB" sz="2800"/>
              <a:t>Associations are organizations that unite their members around a common goal.</a:t>
            </a:r>
            <a:endParaRPr sz="2800"/>
          </a:p>
          <a:p>
            <a:pPr indent="0" lvl="0" marL="0" rtl="0" algn="just">
              <a:lnSpc>
                <a:spcPct val="100000"/>
              </a:lnSpc>
              <a:spcBef>
                <a:spcPts val="360"/>
              </a:spcBef>
              <a:spcAft>
                <a:spcPts val="0"/>
              </a:spcAft>
              <a:buSzPts val="1800"/>
              <a:buNone/>
            </a:pPr>
            <a:r>
              <a:t/>
            </a:r>
            <a:endParaRPr sz="2800"/>
          </a:p>
          <a:p>
            <a:pPr indent="0" lvl="0" marL="0" rtl="0" algn="just">
              <a:lnSpc>
                <a:spcPct val="100000"/>
              </a:lnSpc>
              <a:spcBef>
                <a:spcPts val="360"/>
              </a:spcBef>
              <a:spcAft>
                <a:spcPts val="0"/>
              </a:spcAft>
              <a:buSzPts val="1800"/>
              <a:buNone/>
            </a:pPr>
            <a:r>
              <a:t/>
            </a:r>
            <a:endParaRPr sz="2800"/>
          </a:p>
          <a:p>
            <a:pPr indent="-406400" lvl="0" marL="457200" rtl="0" algn="just">
              <a:lnSpc>
                <a:spcPct val="100000"/>
              </a:lnSpc>
              <a:spcBef>
                <a:spcPts val="360"/>
              </a:spcBef>
              <a:spcAft>
                <a:spcPts val="0"/>
              </a:spcAft>
              <a:buSzPts val="2800"/>
              <a:buChar char="❖"/>
            </a:pPr>
            <a:r>
              <a:rPr lang="en-GB" sz="2800"/>
              <a:t>This objective may be of a social, cultural, educational, political or economic nature.</a:t>
            </a:r>
            <a:endParaRPr sz="2800"/>
          </a:p>
          <a:p>
            <a:pPr indent="0" lvl="0" marL="0" rtl="0" algn="l">
              <a:lnSpc>
                <a:spcPct val="100000"/>
              </a:lnSpc>
              <a:spcBef>
                <a:spcPts val="360"/>
              </a:spcBef>
              <a:spcAft>
                <a:spcPts val="0"/>
              </a:spcAft>
              <a:buSzPts val="18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1e4b359c5f5_0_8"/>
          <p:cNvSpPr txBox="1"/>
          <p:nvPr>
            <p:ph type="title"/>
          </p:nvPr>
        </p:nvSpPr>
        <p:spPr>
          <a:xfrm>
            <a:off x="558050" y="-1632382"/>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t/>
            </a:r>
            <a:endParaRPr/>
          </a:p>
        </p:txBody>
      </p:sp>
      <p:sp>
        <p:nvSpPr>
          <p:cNvPr id="214" name="Google Shape;214;g1e4b359c5f5_0_8"/>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360"/>
              </a:spcBef>
              <a:spcAft>
                <a:spcPts val="0"/>
              </a:spcAft>
              <a:buSzPts val="1800"/>
              <a:buNone/>
            </a:pPr>
            <a:r>
              <a:rPr lang="en-GB" sz="2600"/>
              <a:t>In general, associations are organizations that promote the welfare of society by offering their members </a:t>
            </a:r>
            <a:r>
              <a:rPr i="1" lang="en-GB" sz="2600" u="sng"/>
              <a:t>an opportunity for active participation and voluntary commitment.</a:t>
            </a:r>
            <a:endParaRPr i="1" sz="2600" u="sng"/>
          </a:p>
          <a:p>
            <a:pPr indent="0" lvl="0" marL="0" rtl="0" algn="just">
              <a:lnSpc>
                <a:spcPct val="100000"/>
              </a:lnSpc>
              <a:spcBef>
                <a:spcPts val="360"/>
              </a:spcBef>
              <a:spcAft>
                <a:spcPts val="0"/>
              </a:spcAft>
              <a:buSzPts val="1800"/>
              <a:buNone/>
            </a:pPr>
            <a:r>
              <a:t/>
            </a:r>
            <a:endParaRPr sz="2600"/>
          </a:p>
          <a:p>
            <a:pPr indent="0" lvl="0" marL="0" rtl="0" algn="just">
              <a:lnSpc>
                <a:spcPct val="100000"/>
              </a:lnSpc>
              <a:spcBef>
                <a:spcPts val="360"/>
              </a:spcBef>
              <a:spcAft>
                <a:spcPts val="0"/>
              </a:spcAft>
              <a:buSzPts val="1800"/>
              <a:buNone/>
            </a:pPr>
            <a:r>
              <a:rPr lang="en-GB" sz="2600"/>
              <a:t>Thanks to their flexibility and ability to adapt to the needs of the community, associations play a fundamental role in supporting and promoting social and cultural activities.</a:t>
            </a:r>
            <a:endParaRPr sz="2600"/>
          </a:p>
          <a:p>
            <a:pPr indent="0" lvl="0" marL="0" rtl="0" algn="l">
              <a:lnSpc>
                <a:spcPct val="100000"/>
              </a:lnSpc>
              <a:spcBef>
                <a:spcPts val="360"/>
              </a:spcBef>
              <a:spcAft>
                <a:spcPts val="0"/>
              </a:spcAft>
              <a:buSzPts val="18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1e4b359c5f5_0_14"/>
          <p:cNvSpPr txBox="1"/>
          <p:nvPr>
            <p:ph type="title"/>
          </p:nvPr>
        </p:nvSpPr>
        <p:spPr>
          <a:xfrm>
            <a:off x="2037225" y="473998"/>
            <a:ext cx="4211100" cy="1050300"/>
          </a:xfrm>
          <a:prstGeom prst="rect">
            <a:avLst/>
          </a:prstGeom>
          <a:noFill/>
          <a:ln>
            <a:noFill/>
          </a:ln>
        </p:spPr>
        <p:txBody>
          <a:bodyPr anchorCtr="0" anchor="b" bIns="45700" lIns="91425" spcFirstLastPara="1" rIns="91425" wrap="square" tIns="45700">
            <a:normAutofit/>
          </a:bodyPr>
          <a:lstStyle/>
          <a:p>
            <a:pPr indent="0" lvl="0" marL="0" rtl="0" algn="just">
              <a:lnSpc>
                <a:spcPct val="150000"/>
              </a:lnSpc>
              <a:spcBef>
                <a:spcPts val="0"/>
              </a:spcBef>
              <a:spcAft>
                <a:spcPts val="0"/>
              </a:spcAft>
              <a:buClr>
                <a:schemeClr val="dk1"/>
              </a:buClr>
              <a:buSzPts val="1100"/>
              <a:buFont typeface="Arial"/>
              <a:buNone/>
            </a:pPr>
            <a:r>
              <a:rPr lang="en-GB">
                <a:solidFill>
                  <a:srgbClr val="66C0C4"/>
                </a:solidFill>
                <a:latin typeface="Calibri"/>
                <a:ea typeface="Calibri"/>
                <a:cs typeface="Calibri"/>
                <a:sym typeface="Calibri"/>
              </a:rPr>
              <a:t>      </a:t>
            </a:r>
            <a:r>
              <a:rPr lang="en-GB">
                <a:solidFill>
                  <a:srgbClr val="66C0C4"/>
                </a:solidFill>
              </a:rPr>
              <a:t> </a:t>
            </a:r>
            <a:r>
              <a:rPr lang="en-GB" u="sng">
                <a:solidFill>
                  <a:srgbClr val="66C0C4"/>
                </a:solidFill>
              </a:rPr>
              <a:t>Cooperatives</a:t>
            </a:r>
            <a:endParaRPr u="sng">
              <a:solidFill>
                <a:srgbClr val="66C0C4"/>
              </a:solidFill>
            </a:endParaRPr>
          </a:p>
        </p:txBody>
      </p:sp>
      <p:sp>
        <p:nvSpPr>
          <p:cNvPr id="221" name="Google Shape;221;g1e4b359c5f5_0_14"/>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a:bodyPr>
          <a:lstStyle/>
          <a:p>
            <a:pPr indent="-406400" lvl="0" marL="457200" rtl="0" algn="just">
              <a:lnSpc>
                <a:spcPct val="100000"/>
              </a:lnSpc>
              <a:spcBef>
                <a:spcPts val="360"/>
              </a:spcBef>
              <a:spcAft>
                <a:spcPts val="0"/>
              </a:spcAft>
              <a:buSzPts val="2800"/>
              <a:buChar char="❖"/>
            </a:pPr>
            <a:r>
              <a:rPr lang="en-GB" sz="2800"/>
              <a:t>Cooperatives are organizations owned and operated by members, who participate in the management of the organization and its economic activity.</a:t>
            </a:r>
            <a:endParaRPr sz="2800"/>
          </a:p>
          <a:p>
            <a:pPr indent="0" lvl="0" marL="0" rtl="0" algn="just">
              <a:lnSpc>
                <a:spcPct val="100000"/>
              </a:lnSpc>
              <a:spcBef>
                <a:spcPts val="360"/>
              </a:spcBef>
              <a:spcAft>
                <a:spcPts val="0"/>
              </a:spcAft>
              <a:buSzPts val="1800"/>
              <a:buNone/>
            </a:pPr>
            <a:r>
              <a:t/>
            </a:r>
            <a:endParaRPr sz="2800"/>
          </a:p>
          <a:p>
            <a:pPr indent="0" lvl="0" marL="0" rtl="0" algn="just">
              <a:lnSpc>
                <a:spcPct val="100000"/>
              </a:lnSpc>
              <a:spcBef>
                <a:spcPts val="360"/>
              </a:spcBef>
              <a:spcAft>
                <a:spcPts val="0"/>
              </a:spcAft>
              <a:buSzPts val="1800"/>
              <a:buNone/>
            </a:pPr>
            <a:r>
              <a:t/>
            </a:r>
            <a:endParaRPr sz="2800"/>
          </a:p>
          <a:p>
            <a:pPr indent="-406400" lvl="0" marL="457200" rtl="0" algn="just">
              <a:lnSpc>
                <a:spcPct val="100000"/>
              </a:lnSpc>
              <a:spcBef>
                <a:spcPts val="360"/>
              </a:spcBef>
              <a:spcAft>
                <a:spcPts val="0"/>
              </a:spcAft>
              <a:buSzPts val="2800"/>
              <a:buChar char="❖"/>
            </a:pPr>
            <a:r>
              <a:rPr lang="en-GB" sz="2800"/>
              <a:t>They combine economic goals with social and community goals.</a:t>
            </a:r>
            <a:endParaRPr sz="2800"/>
          </a:p>
          <a:p>
            <a:pPr indent="0" lvl="0" marL="0" rtl="0" algn="just">
              <a:lnSpc>
                <a:spcPct val="100000"/>
              </a:lnSpc>
              <a:spcBef>
                <a:spcPts val="360"/>
              </a:spcBef>
              <a:spcAft>
                <a:spcPts val="0"/>
              </a:spcAft>
              <a:buSzPts val="1800"/>
              <a:buNone/>
            </a:pPr>
            <a:r>
              <a:t/>
            </a:r>
            <a:endParaRPr b="0" sz="2800">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g1e4caeb1a0d_0_2"/>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360"/>
              </a:spcBef>
              <a:spcAft>
                <a:spcPts val="0"/>
              </a:spcAft>
              <a:buSzPts val="1800"/>
              <a:buNone/>
            </a:pPr>
            <a:r>
              <a:rPr lang="en-GB" sz="3000"/>
              <a:t>Unlike traditional enterprises, social economy cooperatives put the interest of their members and the community at the centre, </a:t>
            </a:r>
            <a:r>
              <a:rPr i="1" lang="en-GB" sz="3000" u="sng"/>
              <a:t>rather than maximizing profit.</a:t>
            </a:r>
            <a:endParaRPr i="1" sz="3000" u="sng"/>
          </a:p>
          <a:p>
            <a:pPr indent="0" lvl="0" marL="0" rtl="0" algn="just">
              <a:lnSpc>
                <a:spcPct val="100000"/>
              </a:lnSpc>
              <a:spcBef>
                <a:spcPts val="360"/>
              </a:spcBef>
              <a:spcAft>
                <a:spcPts val="0"/>
              </a:spcAft>
              <a:buSzPts val="1800"/>
              <a:buNone/>
            </a:pPr>
            <a:r>
              <a:t/>
            </a:r>
            <a:endParaRPr sz="3000"/>
          </a:p>
          <a:p>
            <a:pPr indent="0" lvl="0" marL="0" rtl="0" algn="just">
              <a:lnSpc>
                <a:spcPct val="100000"/>
              </a:lnSpc>
              <a:spcBef>
                <a:spcPts val="360"/>
              </a:spcBef>
              <a:spcAft>
                <a:spcPts val="0"/>
              </a:spcAft>
              <a:buSzPts val="1800"/>
              <a:buNone/>
            </a:pPr>
            <a:r>
              <a:rPr lang="en-GB" sz="3000"/>
              <a:t>They are oriented </a:t>
            </a:r>
            <a:r>
              <a:rPr i="1" lang="en-GB" sz="3000" u="sng"/>
              <a:t>towards creating value </a:t>
            </a:r>
            <a:r>
              <a:rPr lang="en-GB" sz="3000"/>
              <a:t>for their members and for the community in which they operate.</a:t>
            </a:r>
            <a:endParaRPr sz="3000"/>
          </a:p>
          <a:p>
            <a:pPr indent="0" lvl="0" marL="0" rtl="0" algn="just">
              <a:lnSpc>
                <a:spcPct val="100000"/>
              </a:lnSpc>
              <a:spcBef>
                <a:spcPts val="360"/>
              </a:spcBef>
              <a:spcAft>
                <a:spcPts val="0"/>
              </a:spcAft>
              <a:buSzPts val="1800"/>
              <a:buNone/>
            </a:pPr>
            <a:r>
              <a:t/>
            </a:r>
            <a:endParaRPr sz="2400"/>
          </a:p>
          <a:p>
            <a:pPr indent="0" lvl="0" marL="0" rtl="0" algn="just">
              <a:lnSpc>
                <a:spcPct val="100000"/>
              </a:lnSpc>
              <a:spcBef>
                <a:spcPts val="360"/>
              </a:spcBef>
              <a:spcAft>
                <a:spcPts val="0"/>
              </a:spcAft>
              <a:buSzPts val="1800"/>
              <a:buNone/>
            </a:pPr>
            <a:r>
              <a:t/>
            </a:r>
            <a:endParaRPr sz="2400">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g1e4caeb1a0d_0_14"/>
          <p:cNvSpPr txBox="1"/>
          <p:nvPr>
            <p:ph type="title"/>
          </p:nvPr>
        </p:nvSpPr>
        <p:spPr>
          <a:xfrm>
            <a:off x="2561675" y="494173"/>
            <a:ext cx="3686700" cy="10302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a:latin typeface="Calibri"/>
                <a:ea typeface="Calibri"/>
                <a:cs typeface="Calibri"/>
                <a:sym typeface="Calibri"/>
              </a:rPr>
              <a:t>     </a:t>
            </a:r>
            <a:r>
              <a:rPr lang="en-GB" sz="3400" u="sng"/>
              <a:t>Foundations</a:t>
            </a:r>
            <a:endParaRPr sz="3400" u="sng"/>
          </a:p>
        </p:txBody>
      </p:sp>
      <p:sp>
        <p:nvSpPr>
          <p:cNvPr id="234" name="Google Shape;234;g1e4caeb1a0d_0_14"/>
          <p:cNvSpPr txBox="1"/>
          <p:nvPr>
            <p:ph idx="1" type="body"/>
          </p:nvPr>
        </p:nvSpPr>
        <p:spPr>
          <a:xfrm>
            <a:off x="658925" y="1732425"/>
            <a:ext cx="7620000" cy="4373700"/>
          </a:xfrm>
          <a:prstGeom prst="rect">
            <a:avLst/>
          </a:prstGeom>
          <a:noFill/>
          <a:ln>
            <a:noFill/>
          </a:ln>
        </p:spPr>
        <p:txBody>
          <a:bodyPr anchorCtr="0" anchor="t" bIns="45700" lIns="91425" spcFirstLastPara="1" rIns="91425" wrap="square" tIns="45700">
            <a:normAutofit lnSpcReduction="10000"/>
          </a:bodyPr>
          <a:lstStyle/>
          <a:p>
            <a:pPr indent="-355600" lvl="0" marL="457200" rtl="0" algn="just">
              <a:lnSpc>
                <a:spcPct val="115000"/>
              </a:lnSpc>
              <a:spcBef>
                <a:spcPts val="360"/>
              </a:spcBef>
              <a:spcAft>
                <a:spcPts val="0"/>
              </a:spcAft>
              <a:buSzPts val="2000"/>
              <a:buChar char="❖"/>
            </a:pPr>
            <a:r>
              <a:rPr lang="en-GB"/>
              <a:t>Foundations are non-profit organizations whose purpose is to support and promote social, cultural, scientific or educational causes. Unlike associations, they have no members, but are managed by a board of directors or an executive committee.</a:t>
            </a:r>
            <a:endParaRPr/>
          </a:p>
          <a:p>
            <a:pPr indent="0" lvl="0" marL="457200" rtl="0" algn="just">
              <a:lnSpc>
                <a:spcPct val="115000"/>
              </a:lnSpc>
              <a:spcBef>
                <a:spcPts val="360"/>
              </a:spcBef>
              <a:spcAft>
                <a:spcPts val="0"/>
              </a:spcAft>
              <a:buSzPts val="1800"/>
              <a:buNone/>
            </a:pPr>
            <a:r>
              <a:t/>
            </a:r>
            <a:endParaRPr/>
          </a:p>
          <a:p>
            <a:pPr indent="-355600" lvl="0" marL="457200" rtl="0" algn="just">
              <a:lnSpc>
                <a:spcPct val="115000"/>
              </a:lnSpc>
              <a:spcBef>
                <a:spcPts val="0"/>
              </a:spcBef>
              <a:spcAft>
                <a:spcPts val="0"/>
              </a:spcAft>
              <a:buSzPts val="2000"/>
              <a:buChar char="❖"/>
            </a:pPr>
            <a:r>
              <a:rPr lang="en-GB"/>
              <a:t>They work for the common good, financing projects and organizations that promote culture, science, education and support for people in difficulty.</a:t>
            </a:r>
            <a:endParaRPr/>
          </a:p>
          <a:p>
            <a:pPr indent="0" lvl="0" marL="457200" rtl="0" algn="just">
              <a:lnSpc>
                <a:spcPct val="115000"/>
              </a:lnSpc>
              <a:spcBef>
                <a:spcPts val="0"/>
              </a:spcBef>
              <a:spcAft>
                <a:spcPts val="0"/>
              </a:spcAft>
              <a:buSzPts val="1800"/>
              <a:buNone/>
            </a:pPr>
            <a:r>
              <a:t/>
            </a:r>
            <a:endParaRPr/>
          </a:p>
          <a:p>
            <a:pPr indent="-355600" lvl="0" marL="457200" rtl="0" algn="just">
              <a:lnSpc>
                <a:spcPct val="115000"/>
              </a:lnSpc>
              <a:spcBef>
                <a:spcPts val="0"/>
              </a:spcBef>
              <a:spcAft>
                <a:spcPts val="0"/>
              </a:spcAft>
              <a:buSzPts val="2000"/>
              <a:buChar char="❖"/>
            </a:pPr>
            <a:r>
              <a:rPr lang="en-GB"/>
              <a:t>Thanks to their ability to provide long-term financial support, foundations can have a significant impact on society and the causes they support.</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3"/>
          <p:cNvSpPr txBox="1"/>
          <p:nvPr>
            <p:ph type="title"/>
          </p:nvPr>
        </p:nvSpPr>
        <p:spPr>
          <a:xfrm>
            <a:off x="457200" y="185743"/>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Clr>
                <a:srgbClr val="66C0C4"/>
              </a:buClr>
              <a:buSzPts val="3600"/>
              <a:buFont typeface="Arial"/>
              <a:buNone/>
            </a:pPr>
            <a:r>
              <a:rPr lang="en-GB"/>
              <a:t>INTRODUCTION</a:t>
            </a:r>
            <a:endParaRPr/>
          </a:p>
        </p:txBody>
      </p:sp>
      <p:sp>
        <p:nvSpPr>
          <p:cNvPr id="108" name="Google Shape;108;p3"/>
          <p:cNvSpPr txBox="1"/>
          <p:nvPr>
            <p:ph idx="1" type="body"/>
          </p:nvPr>
        </p:nvSpPr>
        <p:spPr>
          <a:xfrm>
            <a:off x="457200" y="1792925"/>
            <a:ext cx="7620000" cy="43737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100000"/>
              </a:lnSpc>
              <a:spcBef>
                <a:spcPts val="0"/>
              </a:spcBef>
              <a:spcAft>
                <a:spcPts val="0"/>
              </a:spcAft>
              <a:buClr>
                <a:schemeClr val="dk1"/>
              </a:buClr>
              <a:buSzPct val="72727"/>
              <a:buNone/>
            </a:pPr>
            <a:r>
              <a:t/>
            </a:r>
            <a:endParaRPr sz="3850" u="sng"/>
          </a:p>
          <a:p>
            <a:pPr indent="0" lvl="0" marL="0" rtl="0" algn="l">
              <a:lnSpc>
                <a:spcPct val="100000"/>
              </a:lnSpc>
              <a:spcBef>
                <a:spcPts val="0"/>
              </a:spcBef>
              <a:spcAft>
                <a:spcPts val="0"/>
              </a:spcAft>
              <a:buClr>
                <a:schemeClr val="dk1"/>
              </a:buClr>
              <a:buSzPts val="700"/>
              <a:buNone/>
            </a:pPr>
            <a:r>
              <a:t/>
            </a:r>
            <a:endParaRPr sz="12800" u="sng"/>
          </a:p>
          <a:p>
            <a:pPr indent="0" lvl="0" marL="0" rtl="0" algn="l">
              <a:lnSpc>
                <a:spcPct val="100000"/>
              </a:lnSpc>
              <a:spcBef>
                <a:spcPts val="0"/>
              </a:spcBef>
              <a:spcAft>
                <a:spcPts val="0"/>
              </a:spcAft>
              <a:buClr>
                <a:schemeClr val="dk1"/>
              </a:buClr>
              <a:buSzPts val="700"/>
              <a:buNone/>
            </a:pPr>
            <a:r>
              <a:rPr lang="en-GB" sz="12800">
                <a:solidFill>
                  <a:srgbClr val="66C0C4"/>
                </a:solidFill>
              </a:rPr>
              <a:t>Social economy</a:t>
            </a:r>
            <a:endParaRPr sz="12800">
              <a:solidFill>
                <a:srgbClr val="66C0C4"/>
              </a:solidFill>
            </a:endParaRPr>
          </a:p>
          <a:p>
            <a:pPr indent="0" lvl="0" marL="0" rtl="0" algn="l">
              <a:lnSpc>
                <a:spcPct val="100000"/>
              </a:lnSpc>
              <a:spcBef>
                <a:spcPts val="0"/>
              </a:spcBef>
              <a:spcAft>
                <a:spcPts val="0"/>
              </a:spcAft>
              <a:buClr>
                <a:schemeClr val="dk1"/>
              </a:buClr>
              <a:buSzPts val="700"/>
              <a:buNone/>
            </a:pPr>
            <a:r>
              <a:t/>
            </a:r>
            <a:endParaRPr b="0" sz="12800"/>
          </a:p>
          <a:p>
            <a:pPr indent="-431800" lvl="0" marL="457200" rtl="0" algn="l">
              <a:lnSpc>
                <a:spcPct val="200000"/>
              </a:lnSpc>
              <a:spcBef>
                <a:spcPts val="0"/>
              </a:spcBef>
              <a:spcAft>
                <a:spcPts val="0"/>
              </a:spcAft>
              <a:buSzPct val="100000"/>
              <a:buChar char="●"/>
            </a:pPr>
            <a:r>
              <a:rPr lang="en-GB" sz="12800"/>
              <a:t>Definition</a:t>
            </a:r>
            <a:endParaRPr sz="12800"/>
          </a:p>
          <a:p>
            <a:pPr indent="-431800" lvl="0" marL="457200" rtl="0" algn="l">
              <a:lnSpc>
                <a:spcPct val="200000"/>
              </a:lnSpc>
              <a:spcBef>
                <a:spcPts val="0"/>
              </a:spcBef>
              <a:spcAft>
                <a:spcPts val="0"/>
              </a:spcAft>
              <a:buSzPct val="100000"/>
              <a:buChar char="●"/>
            </a:pPr>
            <a:r>
              <a:rPr lang="en-GB" sz="12800"/>
              <a:t>Typology</a:t>
            </a:r>
            <a:endParaRPr sz="12800"/>
          </a:p>
          <a:p>
            <a:pPr indent="-431800" lvl="0" marL="457200" rtl="0" algn="l">
              <a:lnSpc>
                <a:spcPct val="200000"/>
              </a:lnSpc>
              <a:spcBef>
                <a:spcPts val="0"/>
              </a:spcBef>
              <a:spcAft>
                <a:spcPts val="0"/>
              </a:spcAft>
              <a:buSzPct val="100000"/>
              <a:buChar char="●"/>
            </a:pPr>
            <a:r>
              <a:rPr lang="en-GB" sz="12800"/>
              <a:t>Goals</a:t>
            </a:r>
            <a:endParaRPr sz="12800"/>
          </a:p>
          <a:p>
            <a:pPr indent="0" lvl="0" marL="0" rtl="0" algn="l">
              <a:lnSpc>
                <a:spcPct val="100000"/>
              </a:lnSpc>
              <a:spcBef>
                <a:spcPts val="0"/>
              </a:spcBef>
              <a:spcAft>
                <a:spcPts val="0"/>
              </a:spcAft>
              <a:buSzPct val="257142"/>
              <a:buNone/>
            </a:pPr>
            <a:r>
              <a:t/>
            </a:r>
            <a:endParaRPr sz="2800" u="sng"/>
          </a:p>
          <a:p>
            <a:pPr indent="0" lvl="0" marL="0" rtl="0" algn="l">
              <a:lnSpc>
                <a:spcPct val="100000"/>
              </a:lnSpc>
              <a:spcBef>
                <a:spcPts val="0"/>
              </a:spcBef>
              <a:spcAft>
                <a:spcPts val="0"/>
              </a:spcAft>
              <a:buClr>
                <a:schemeClr val="dk1"/>
              </a:buClr>
              <a:buSzPct val="100000"/>
              <a:buNone/>
            </a:pPr>
            <a:r>
              <a:t/>
            </a:r>
            <a:endParaRPr sz="2800" u="sng"/>
          </a:p>
          <a:p>
            <a:pPr indent="0" lvl="0" marL="0" rtl="0" algn="l">
              <a:lnSpc>
                <a:spcPct val="100000"/>
              </a:lnSpc>
              <a:spcBef>
                <a:spcPts val="0"/>
              </a:spcBef>
              <a:spcAft>
                <a:spcPts val="0"/>
              </a:spcAft>
              <a:buClr>
                <a:schemeClr val="dk1"/>
              </a:buClr>
              <a:buSzPct val="100000"/>
              <a:buNone/>
            </a:pPr>
            <a:br>
              <a:rPr lang="en-GB" sz="2800" u="sng"/>
            </a:br>
            <a:endParaRPr/>
          </a:p>
          <a:p>
            <a:pPr indent="0" lvl="0" marL="0" rtl="0" algn="l">
              <a:lnSpc>
                <a:spcPct val="100000"/>
              </a:lnSpc>
              <a:spcBef>
                <a:spcPts val="970"/>
              </a:spcBef>
              <a:spcAft>
                <a:spcPts val="0"/>
              </a:spcAft>
              <a:buClr>
                <a:schemeClr val="dk1"/>
              </a:buClr>
              <a:buSzPct val="100000"/>
              <a:buNone/>
            </a:pPr>
            <a:r>
              <a:t/>
            </a:r>
            <a:endParaRPr/>
          </a:p>
          <a:p>
            <a:pPr indent="0" lvl="0" marL="0" rtl="0" algn="l">
              <a:lnSpc>
                <a:spcPct val="100000"/>
              </a:lnSpc>
              <a:spcBef>
                <a:spcPts val="970"/>
              </a:spcBef>
              <a:spcAft>
                <a:spcPts val="0"/>
              </a:spcAft>
              <a:buClr>
                <a:schemeClr val="dk1"/>
              </a:buClr>
              <a:buSzPct val="100000"/>
              <a:buNone/>
            </a:pPr>
            <a:r>
              <a:t/>
            </a:r>
            <a:endParaRPr/>
          </a:p>
          <a:p>
            <a:pPr indent="0" lvl="0" marL="0" rtl="0" algn="l">
              <a:lnSpc>
                <a:spcPct val="100000"/>
              </a:lnSpc>
              <a:spcBef>
                <a:spcPts val="970"/>
              </a:spcBef>
              <a:spcAft>
                <a:spcPts val="0"/>
              </a:spcAft>
              <a:buClr>
                <a:schemeClr val="dk1"/>
              </a:buClr>
              <a:buSzPct val="100000"/>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g1e4caeb1a0d_0_8"/>
          <p:cNvSpPr txBox="1"/>
          <p:nvPr>
            <p:ph type="title"/>
          </p:nvPr>
        </p:nvSpPr>
        <p:spPr>
          <a:xfrm>
            <a:off x="1885950" y="383249"/>
            <a:ext cx="4362600" cy="11412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rPr lang="en-GB"/>
              <a:t>What are social enterprises?</a:t>
            </a:r>
            <a:endParaRPr/>
          </a:p>
        </p:txBody>
      </p:sp>
      <p:sp>
        <p:nvSpPr>
          <p:cNvPr id="241" name="Google Shape;241;g1e4caeb1a0d_0_8"/>
          <p:cNvSpPr txBox="1"/>
          <p:nvPr>
            <p:ph idx="1" type="body"/>
          </p:nvPr>
        </p:nvSpPr>
        <p:spPr>
          <a:xfrm>
            <a:off x="426925" y="1591225"/>
            <a:ext cx="7620000" cy="4373700"/>
          </a:xfrm>
          <a:prstGeom prst="rect">
            <a:avLst/>
          </a:prstGeom>
          <a:noFill/>
          <a:ln>
            <a:noFill/>
          </a:ln>
        </p:spPr>
        <p:txBody>
          <a:bodyPr anchorCtr="0" anchor="t" bIns="45700" lIns="91425" spcFirstLastPara="1" rIns="91425" wrap="square" tIns="45700">
            <a:noAutofit/>
          </a:bodyPr>
          <a:lstStyle/>
          <a:p>
            <a:pPr indent="0" lvl="0" marL="0" rtl="0" algn="just">
              <a:lnSpc>
                <a:spcPct val="115000"/>
              </a:lnSpc>
              <a:spcBef>
                <a:spcPts val="360"/>
              </a:spcBef>
              <a:spcAft>
                <a:spcPts val="0"/>
              </a:spcAft>
              <a:buSzPts val="1800"/>
              <a:buNone/>
            </a:pPr>
            <a:r>
              <a:rPr lang="en-GB" sz="1800"/>
              <a:t>Social enterprises are founded by individuals or groups motivated by a vision of social change and aim to respond to social or environmental problems, such as poverty, unemployment, environmental protection, public health or access to education .</a:t>
            </a:r>
            <a:endParaRPr sz="1800"/>
          </a:p>
          <a:p>
            <a:pPr indent="0" lvl="0" marL="0" rtl="0" algn="just">
              <a:lnSpc>
                <a:spcPct val="150000"/>
              </a:lnSpc>
              <a:spcBef>
                <a:spcPts val="360"/>
              </a:spcBef>
              <a:spcAft>
                <a:spcPts val="0"/>
              </a:spcAft>
              <a:buSzPts val="1800"/>
              <a:buNone/>
            </a:pPr>
            <a:r>
              <a:t/>
            </a:r>
            <a:endParaRPr b="0" sz="1800"/>
          </a:p>
          <a:p>
            <a:pPr indent="0" lvl="0" marL="0" rtl="0" algn="just">
              <a:lnSpc>
                <a:spcPct val="150000"/>
              </a:lnSpc>
              <a:spcBef>
                <a:spcPts val="360"/>
              </a:spcBef>
              <a:spcAft>
                <a:spcPts val="0"/>
              </a:spcAft>
              <a:buSzPts val="1800"/>
              <a:buNone/>
            </a:pPr>
            <a:r>
              <a:t/>
            </a:r>
            <a:endParaRPr b="0" sz="1600">
              <a:latin typeface="Calibri"/>
              <a:ea typeface="Calibri"/>
              <a:cs typeface="Calibri"/>
              <a:sym typeface="Calibri"/>
            </a:endParaRPr>
          </a:p>
          <a:p>
            <a:pPr indent="0" lvl="0" marL="0" rtl="0" algn="just">
              <a:lnSpc>
                <a:spcPct val="115000"/>
              </a:lnSpc>
              <a:spcBef>
                <a:spcPts val="360"/>
              </a:spcBef>
              <a:spcAft>
                <a:spcPts val="0"/>
              </a:spcAft>
              <a:buSzPts val="1800"/>
              <a:buNone/>
            </a:pPr>
            <a:r>
              <a:rPr lang="en-GB" sz="1800"/>
              <a:t>Social enterprises have proven to be an effective model for tackling social and environmental challenges and creating a positive impact on society. Furthermore, they can play an important role in improving the sustainability of their business model and society in general by adopting responsible business practices, such as reducing greenhouse gas emissions, using renewable energy or promoting sustainable and ethical practices in production processes.</a:t>
            </a:r>
            <a:endParaRPr sz="1800"/>
          </a:p>
          <a:p>
            <a:pPr indent="0" lvl="0" marL="0" rtl="0" algn="l">
              <a:lnSpc>
                <a:spcPct val="100000"/>
              </a:lnSpc>
              <a:spcBef>
                <a:spcPts val="360"/>
              </a:spcBef>
              <a:spcAft>
                <a:spcPts val="0"/>
              </a:spcAft>
              <a:buSzPts val="1800"/>
              <a:buNone/>
            </a:pPr>
            <a:r>
              <a:t/>
            </a:r>
            <a:endParaRPr sz="1600">
              <a:latin typeface="Calibri"/>
              <a:ea typeface="Calibri"/>
              <a:cs typeface="Calibri"/>
              <a:sym typeface="Calibri"/>
            </a:endParaRPr>
          </a:p>
        </p:txBody>
      </p:sp>
      <p:sp>
        <p:nvSpPr>
          <p:cNvPr id="242" name="Google Shape;242;g1e4caeb1a0d_0_8"/>
          <p:cNvSpPr/>
          <p:nvPr/>
        </p:nvSpPr>
        <p:spPr>
          <a:xfrm>
            <a:off x="4075525" y="2970075"/>
            <a:ext cx="322800" cy="7968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1e4caeb1a0d_0_20"/>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0"/>
              </a:spcBef>
              <a:spcAft>
                <a:spcPts val="0"/>
              </a:spcAft>
              <a:buSzPts val="1800"/>
              <a:buNone/>
            </a:pPr>
            <a:r>
              <a:t/>
            </a:r>
            <a:endParaRPr sz="3600">
              <a:solidFill>
                <a:srgbClr val="66C0C4"/>
              </a:solidFill>
              <a:latin typeface="Calibri"/>
              <a:ea typeface="Calibri"/>
              <a:cs typeface="Calibri"/>
              <a:sym typeface="Calibri"/>
            </a:endParaRPr>
          </a:p>
          <a:p>
            <a:pPr indent="0" lvl="0" marL="0" rtl="0" algn="ctr">
              <a:lnSpc>
                <a:spcPct val="100000"/>
              </a:lnSpc>
              <a:spcBef>
                <a:spcPts val="0"/>
              </a:spcBef>
              <a:spcAft>
                <a:spcPts val="0"/>
              </a:spcAft>
              <a:buClr>
                <a:schemeClr val="dk1"/>
              </a:buClr>
              <a:buSzPts val="1100"/>
              <a:buFont typeface="Arial"/>
              <a:buNone/>
            </a:pPr>
            <a:r>
              <a:rPr i="1" lang="en-GB" sz="4600">
                <a:solidFill>
                  <a:srgbClr val="66C0C4"/>
                </a:solidFill>
              </a:rPr>
              <a:t>Challenges and opportunities of social enterprises</a:t>
            </a:r>
            <a:endParaRPr i="1" sz="4600">
              <a:solidFill>
                <a:srgbClr val="66C0C4"/>
              </a:solidFill>
            </a:endParaRPr>
          </a:p>
          <a:p>
            <a:pPr indent="0" lvl="0" marL="0" rtl="0" algn="l">
              <a:lnSpc>
                <a:spcPct val="100000"/>
              </a:lnSpc>
              <a:spcBef>
                <a:spcPts val="360"/>
              </a:spcBef>
              <a:spcAft>
                <a:spcPts val="0"/>
              </a:spcAft>
              <a:buSzPts val="1800"/>
              <a:buNone/>
            </a:pPr>
            <a:r>
              <a:t/>
            </a:r>
            <a:endParaRPr sz="3600">
              <a:solidFill>
                <a:srgbClr val="66C0C4"/>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g1e4caeb1a0d_0_26"/>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sz="3800"/>
              <a:t>Challenges:</a:t>
            </a:r>
            <a:endParaRPr sz="3800"/>
          </a:p>
        </p:txBody>
      </p:sp>
      <p:sp>
        <p:nvSpPr>
          <p:cNvPr id="255" name="Google Shape;255;g1e4caeb1a0d_0_26"/>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360"/>
              </a:spcBef>
              <a:spcAft>
                <a:spcPts val="0"/>
              </a:spcAft>
              <a:buSzPts val="1800"/>
              <a:buNone/>
            </a:pPr>
            <a:r>
              <a:rPr lang="en-GB" sz="2400"/>
              <a:t>Here are some of the main challenges that social enterprises can face:</a:t>
            </a:r>
            <a:endParaRPr sz="2400"/>
          </a:p>
          <a:p>
            <a:pPr indent="0" lvl="0" marL="0" rtl="0" algn="just">
              <a:lnSpc>
                <a:spcPct val="100000"/>
              </a:lnSpc>
              <a:spcBef>
                <a:spcPts val="360"/>
              </a:spcBef>
              <a:spcAft>
                <a:spcPts val="0"/>
              </a:spcAft>
              <a:buSzPts val="1800"/>
              <a:buNone/>
            </a:pPr>
            <a:r>
              <a:t/>
            </a:r>
            <a:endParaRPr b="0" sz="1800"/>
          </a:p>
          <a:p>
            <a:pPr indent="-342900" lvl="0" marL="457200" rtl="0" algn="just">
              <a:lnSpc>
                <a:spcPct val="100000"/>
              </a:lnSpc>
              <a:spcBef>
                <a:spcPts val="360"/>
              </a:spcBef>
              <a:spcAft>
                <a:spcPts val="0"/>
              </a:spcAft>
              <a:buSzPts val="1800"/>
              <a:buFont typeface="Calibri"/>
              <a:buAutoNum type="arabicPeriod"/>
            </a:pPr>
            <a:r>
              <a:rPr lang="en-GB" sz="1800">
                <a:solidFill>
                  <a:srgbClr val="398F98"/>
                </a:solidFill>
              </a:rPr>
              <a:t>Financial sustainability:</a:t>
            </a:r>
            <a:r>
              <a:rPr b="0" lang="en-GB" sz="1800"/>
              <a:t> </a:t>
            </a:r>
            <a:r>
              <a:rPr lang="en-GB" sz="1800"/>
              <a:t>Social enterprises are faced with the challenge of striking a balance between pursuing their social goals and generating sustainable revenue to ensure their survival and growth. Having a solid business model and effective financial management is essential to ensure long-term sustainability.</a:t>
            </a:r>
            <a:endParaRPr sz="1800"/>
          </a:p>
          <a:p>
            <a:pPr indent="0" lvl="0" marL="457200" rtl="0" algn="just">
              <a:lnSpc>
                <a:spcPct val="100000"/>
              </a:lnSpc>
              <a:spcBef>
                <a:spcPts val="360"/>
              </a:spcBef>
              <a:spcAft>
                <a:spcPts val="0"/>
              </a:spcAft>
              <a:buSzPts val="1800"/>
              <a:buNone/>
            </a:pPr>
            <a:r>
              <a:t/>
            </a:r>
            <a:endParaRPr sz="1800"/>
          </a:p>
          <a:p>
            <a:pPr indent="0" lvl="0" marL="0" rtl="0" algn="just">
              <a:lnSpc>
                <a:spcPct val="100000"/>
              </a:lnSpc>
              <a:spcBef>
                <a:spcPts val="360"/>
              </a:spcBef>
              <a:spcAft>
                <a:spcPts val="0"/>
              </a:spcAft>
              <a:buNone/>
            </a:pPr>
            <a:r>
              <a:rPr lang="en-GB" sz="1800"/>
              <a:t>2. </a:t>
            </a:r>
            <a:r>
              <a:rPr lang="en-GB" sz="1800">
                <a:solidFill>
                  <a:srgbClr val="398F98"/>
                </a:solidFill>
              </a:rPr>
              <a:t>  </a:t>
            </a:r>
            <a:r>
              <a:rPr lang="en-GB" sz="1800">
                <a:solidFill>
                  <a:srgbClr val="398F98"/>
                </a:solidFill>
              </a:rPr>
              <a:t>Access to financing:</a:t>
            </a:r>
            <a:r>
              <a:rPr b="0" lang="en-GB" sz="1800"/>
              <a:t> </a:t>
            </a:r>
            <a:r>
              <a:rPr lang="en-GB" sz="1800"/>
              <a:t>Social enterprises may struggle to access adequate finance. Often, traditional financial institutions can be reluctant to provide finance to social purpose enterprises, as they may consider them riskier or less profitable.</a:t>
            </a:r>
            <a:endParaRPr sz="1800"/>
          </a:p>
          <a:p>
            <a:pPr indent="0" lvl="0" marL="0" rtl="0" algn="just">
              <a:lnSpc>
                <a:spcPct val="100000"/>
              </a:lnSpc>
              <a:spcBef>
                <a:spcPts val="360"/>
              </a:spcBef>
              <a:spcAft>
                <a:spcPts val="0"/>
              </a:spcAft>
              <a:buSzPts val="1800"/>
              <a:buNone/>
            </a:pPr>
            <a:r>
              <a:t/>
            </a:r>
            <a:endParaRPr b="0" sz="1800">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1e4caeb1a0d_0_51"/>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360"/>
              </a:spcBef>
              <a:spcAft>
                <a:spcPts val="0"/>
              </a:spcAft>
              <a:buSzPts val="1800"/>
              <a:buNone/>
            </a:pPr>
            <a:r>
              <a:t/>
            </a:r>
            <a:endParaRPr>
              <a:solidFill>
                <a:srgbClr val="398F98"/>
              </a:solidFill>
              <a:latin typeface="Calibri"/>
              <a:ea typeface="Calibri"/>
              <a:cs typeface="Calibri"/>
              <a:sym typeface="Calibri"/>
            </a:endParaRPr>
          </a:p>
          <a:p>
            <a:pPr indent="0" lvl="0" marL="0" rtl="0" algn="just">
              <a:lnSpc>
                <a:spcPct val="100000"/>
              </a:lnSpc>
              <a:spcBef>
                <a:spcPts val="360"/>
              </a:spcBef>
              <a:spcAft>
                <a:spcPts val="0"/>
              </a:spcAft>
              <a:buSzPts val="1800"/>
              <a:buNone/>
            </a:pPr>
            <a:r>
              <a:rPr b="0" lang="en-GB"/>
              <a:t>3 </a:t>
            </a:r>
            <a:r>
              <a:rPr lang="en-GB"/>
              <a:t>. </a:t>
            </a:r>
            <a:r>
              <a:rPr lang="en-GB">
                <a:solidFill>
                  <a:srgbClr val="398F98"/>
                </a:solidFill>
              </a:rPr>
              <a:t>Measuring social impact: </a:t>
            </a:r>
            <a:r>
              <a:rPr lang="en-GB"/>
              <a:t>Another challenge for social enterprises is measuring and demonstrating their social impact. Accurately and credibly determining the effectiveness of their social activities can be complex and require appropriate tools and methods.</a:t>
            </a:r>
            <a:endParaRPr/>
          </a:p>
          <a:p>
            <a:pPr indent="0" lvl="0" marL="0" rtl="0" algn="just">
              <a:lnSpc>
                <a:spcPct val="100000"/>
              </a:lnSpc>
              <a:spcBef>
                <a:spcPts val="360"/>
              </a:spcBef>
              <a:spcAft>
                <a:spcPts val="0"/>
              </a:spcAft>
              <a:buSzPts val="1800"/>
              <a:buNone/>
            </a:pPr>
            <a:r>
              <a:t/>
            </a:r>
            <a:endParaRPr b="0"/>
          </a:p>
          <a:p>
            <a:pPr indent="0" lvl="0" marL="0" rtl="0" algn="just">
              <a:lnSpc>
                <a:spcPct val="100000"/>
              </a:lnSpc>
              <a:spcBef>
                <a:spcPts val="360"/>
              </a:spcBef>
              <a:spcAft>
                <a:spcPts val="0"/>
              </a:spcAft>
              <a:buSzPts val="1800"/>
              <a:buNone/>
            </a:pPr>
            <a:r>
              <a:rPr b="0" lang="en-GB"/>
              <a:t>4.</a:t>
            </a:r>
            <a:r>
              <a:rPr lang="en-GB"/>
              <a:t> </a:t>
            </a:r>
            <a:r>
              <a:rPr lang="en-GB">
                <a:solidFill>
                  <a:srgbClr val="398F98"/>
                </a:solidFill>
              </a:rPr>
              <a:t>Collaboration and partnership:</a:t>
            </a:r>
            <a:r>
              <a:rPr b="0" lang="en-GB"/>
              <a:t> </a:t>
            </a:r>
            <a:r>
              <a:rPr lang="en-GB"/>
              <a:t>Social enterprises can benefit from collaborating with other organisations, both in the public and private sectors, to address societal challenges more effectively. However, building meaningful partnerships and managing collaboration dynamics can be complex and time consuming and resource intensive.</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g1e4caeb1a0d_0_39"/>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lnSpcReduction="10000"/>
          </a:bodyPr>
          <a:lstStyle/>
          <a:p>
            <a:pPr indent="0" lvl="0" marL="0" rtl="0" algn="just">
              <a:lnSpc>
                <a:spcPct val="100000"/>
              </a:lnSpc>
              <a:spcBef>
                <a:spcPts val="360"/>
              </a:spcBef>
              <a:spcAft>
                <a:spcPts val="0"/>
              </a:spcAft>
              <a:buSzPts val="1800"/>
              <a:buNone/>
            </a:pPr>
            <a:r>
              <a:rPr b="0" lang="en-GB"/>
              <a:t>5. </a:t>
            </a:r>
            <a:r>
              <a:rPr lang="en-GB">
                <a:solidFill>
                  <a:srgbClr val="398F98"/>
                </a:solidFill>
              </a:rPr>
              <a:t>Overcoming systemic resistance and barriers:</a:t>
            </a:r>
            <a:r>
              <a:rPr b="0" lang="en-GB"/>
              <a:t> </a:t>
            </a:r>
            <a:r>
              <a:rPr lang="en-GB"/>
              <a:t>Social entrepreneurs are often faced with resistance from ingrained social systems, structures and norms. Overcoming systemic barriers and building support for their initiatives often requires perseverance, advocacy, and strategic communication.</a:t>
            </a:r>
            <a:endParaRPr/>
          </a:p>
          <a:p>
            <a:pPr indent="0" lvl="0" marL="0" rtl="0" algn="just">
              <a:lnSpc>
                <a:spcPct val="100000"/>
              </a:lnSpc>
              <a:spcBef>
                <a:spcPts val="360"/>
              </a:spcBef>
              <a:spcAft>
                <a:spcPts val="0"/>
              </a:spcAft>
              <a:buSzPts val="1800"/>
              <a:buNone/>
            </a:pPr>
            <a:r>
              <a:t/>
            </a:r>
            <a:endParaRPr/>
          </a:p>
          <a:p>
            <a:pPr indent="0" lvl="0" marL="0" rtl="0" algn="just">
              <a:lnSpc>
                <a:spcPct val="100000"/>
              </a:lnSpc>
              <a:spcBef>
                <a:spcPts val="360"/>
              </a:spcBef>
              <a:spcAft>
                <a:spcPts val="0"/>
              </a:spcAft>
              <a:buSzPts val="1800"/>
              <a:buNone/>
            </a:pPr>
            <a:r>
              <a:rPr b="0" lang="en-GB"/>
              <a:t>6. </a:t>
            </a:r>
            <a:r>
              <a:rPr lang="en-GB">
                <a:solidFill>
                  <a:srgbClr val="398F98"/>
                </a:solidFill>
              </a:rPr>
              <a:t>Handle complexity and uncertainty:</a:t>
            </a:r>
            <a:r>
              <a:rPr b="0" lang="en-GB">
                <a:solidFill>
                  <a:srgbClr val="398F98"/>
                </a:solidFill>
              </a:rPr>
              <a:t> </a:t>
            </a:r>
            <a:r>
              <a:rPr lang="en-GB"/>
              <a:t>Tackling social and environmental challenges can be complex and multifaceted. Social entrepreneurs often work in dynamic and uncertain contexts, where multiple interconnected factors influence their work. Adapting to changing circumstances, managing risk and making informed decisions in complex environments can be challenging.</a:t>
            </a:r>
            <a:endParaRPr/>
          </a:p>
          <a:p>
            <a:pPr indent="0" lvl="0" marL="0" rtl="0" algn="l">
              <a:lnSpc>
                <a:spcPct val="100000"/>
              </a:lnSpc>
              <a:spcBef>
                <a:spcPts val="360"/>
              </a:spcBef>
              <a:spcAft>
                <a:spcPts val="0"/>
              </a:spcAft>
              <a:buSzPts val="1800"/>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g1e4caeb1a0d_0_57"/>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a:t>Opportunity:</a:t>
            </a:r>
            <a:endParaRPr/>
          </a:p>
        </p:txBody>
      </p:sp>
      <p:sp>
        <p:nvSpPr>
          <p:cNvPr id="274" name="Google Shape;274;g1e4caeb1a0d_0_57"/>
          <p:cNvSpPr txBox="1"/>
          <p:nvPr>
            <p:ph idx="1" type="body"/>
          </p:nvPr>
        </p:nvSpPr>
        <p:spPr>
          <a:xfrm>
            <a:off x="507625" y="1762700"/>
            <a:ext cx="7620000" cy="4373700"/>
          </a:xfrm>
          <a:prstGeom prst="rect">
            <a:avLst/>
          </a:prstGeom>
          <a:noFill/>
          <a:ln>
            <a:noFill/>
          </a:ln>
        </p:spPr>
        <p:txBody>
          <a:bodyPr anchorCtr="0" anchor="t" bIns="45700" lIns="91425" spcFirstLastPara="1" rIns="91425" wrap="square" tIns="45700">
            <a:normAutofit fontScale="77500" lnSpcReduction="10000"/>
          </a:bodyPr>
          <a:lstStyle/>
          <a:p>
            <a:pPr indent="0" lvl="0" marL="0" rtl="0" algn="l">
              <a:lnSpc>
                <a:spcPct val="100000"/>
              </a:lnSpc>
              <a:spcBef>
                <a:spcPts val="360"/>
              </a:spcBef>
              <a:spcAft>
                <a:spcPts val="0"/>
              </a:spcAft>
              <a:buSzPct val="105882"/>
              <a:buNone/>
            </a:pPr>
            <a:r>
              <a:rPr lang="en-GB"/>
              <a:t>Social enterprises offer a wide range of opportunities to create positive social impact and economic sustainability.</a:t>
            </a:r>
            <a:endParaRPr/>
          </a:p>
          <a:p>
            <a:pPr indent="0" lvl="0" marL="0" rtl="0" algn="l">
              <a:lnSpc>
                <a:spcPct val="100000"/>
              </a:lnSpc>
              <a:spcBef>
                <a:spcPts val="360"/>
              </a:spcBef>
              <a:spcAft>
                <a:spcPts val="0"/>
              </a:spcAft>
              <a:buSzPct val="105882"/>
              <a:buNone/>
            </a:pPr>
            <a:r>
              <a:t/>
            </a:r>
            <a:endParaRPr/>
          </a:p>
          <a:p>
            <a:pPr indent="0" lvl="0" marL="0" rtl="0" algn="l">
              <a:lnSpc>
                <a:spcPct val="100000"/>
              </a:lnSpc>
              <a:spcBef>
                <a:spcPts val="360"/>
              </a:spcBef>
              <a:spcAft>
                <a:spcPts val="0"/>
              </a:spcAft>
              <a:buSzPct val="117647"/>
              <a:buNone/>
            </a:pPr>
            <a:r>
              <a:rPr lang="en-GB" sz="1800"/>
              <a:t>Here are some of the opportunities that social enterprises can exploit </a:t>
            </a:r>
            <a:r>
              <a:rPr lang="en-GB"/>
              <a:t>:</a:t>
            </a:r>
            <a:endParaRPr/>
          </a:p>
          <a:p>
            <a:pPr indent="0" lvl="0" marL="0" rtl="0" algn="l">
              <a:lnSpc>
                <a:spcPct val="100000"/>
              </a:lnSpc>
              <a:spcBef>
                <a:spcPts val="360"/>
              </a:spcBef>
              <a:spcAft>
                <a:spcPts val="0"/>
              </a:spcAft>
              <a:buSzPct val="105882"/>
              <a:buNone/>
            </a:pPr>
            <a:r>
              <a:t/>
            </a:r>
            <a:endParaRPr/>
          </a:p>
          <a:p>
            <a:pPr indent="-317182" lvl="0" marL="457200" rtl="0" algn="just">
              <a:lnSpc>
                <a:spcPct val="100000"/>
              </a:lnSpc>
              <a:spcBef>
                <a:spcPts val="360"/>
              </a:spcBef>
              <a:spcAft>
                <a:spcPts val="0"/>
              </a:spcAft>
              <a:buSzPct val="90000"/>
              <a:buChar char="●"/>
            </a:pPr>
            <a:r>
              <a:rPr lang="en-GB">
                <a:solidFill>
                  <a:srgbClr val="398F98"/>
                </a:solidFill>
              </a:rPr>
              <a:t>Partnerships with organizations and government agencies: </a:t>
            </a:r>
            <a:r>
              <a:rPr lang="en-GB"/>
              <a:t>Social enterprises can partner with nonprofits, government agencies, and other social enterprises to work together toward common goals. These collaborations can lead to synergies, resource sharing and greater social impact.</a:t>
            </a:r>
            <a:endParaRPr/>
          </a:p>
          <a:p>
            <a:pPr indent="0" lvl="0" marL="457200" rtl="0" algn="just">
              <a:lnSpc>
                <a:spcPct val="100000"/>
              </a:lnSpc>
              <a:spcBef>
                <a:spcPts val="360"/>
              </a:spcBef>
              <a:spcAft>
                <a:spcPts val="0"/>
              </a:spcAft>
              <a:buSzPct val="105882"/>
              <a:buNone/>
            </a:pPr>
            <a:r>
              <a:t/>
            </a:r>
            <a:endParaRPr b="0"/>
          </a:p>
          <a:p>
            <a:pPr indent="-317182" lvl="0" marL="457200" rtl="0" algn="just">
              <a:lnSpc>
                <a:spcPct val="100000"/>
              </a:lnSpc>
              <a:spcBef>
                <a:spcPts val="360"/>
              </a:spcBef>
              <a:spcAft>
                <a:spcPts val="0"/>
              </a:spcAft>
              <a:buSzPct val="90000"/>
              <a:buFont typeface="Calibri"/>
              <a:buChar char="●"/>
            </a:pPr>
            <a:r>
              <a:rPr lang="en-GB">
                <a:solidFill>
                  <a:srgbClr val="398F98"/>
                </a:solidFill>
              </a:rPr>
              <a:t>Participation in tenders and funding programs </a:t>
            </a:r>
            <a:r>
              <a:rPr b="0" lang="en-GB">
                <a:solidFill>
                  <a:srgbClr val="398F98"/>
                </a:solidFill>
              </a:rPr>
              <a:t>:</a:t>
            </a:r>
            <a:r>
              <a:rPr lang="en-GB"/>
              <a:t> </a:t>
            </a:r>
            <a:r>
              <a:rPr b="0" lang="en-GB"/>
              <a:t>There </a:t>
            </a:r>
            <a:r>
              <a:rPr lang="en-GB"/>
              <a:t>are many calls for tenders and specific funding programs for social enterprises, both locally and internationally. Participating in such calls can provide social enterprises with the opportunity to obtain funding, mentorship and support to develop and implement their ideas.</a:t>
            </a:r>
            <a:endParaRPr/>
          </a:p>
          <a:p>
            <a:pPr indent="0" lvl="0" marL="0" rtl="0" algn="l">
              <a:lnSpc>
                <a:spcPct val="100000"/>
              </a:lnSpc>
              <a:spcBef>
                <a:spcPts val="360"/>
              </a:spcBef>
              <a:spcAft>
                <a:spcPts val="0"/>
              </a:spcAft>
              <a:buSzPct val="105882"/>
              <a:buNone/>
            </a:pPr>
            <a:r>
              <a:t/>
            </a:r>
            <a:endParaRPr b="0">
              <a:latin typeface="Calibri"/>
              <a:ea typeface="Calibri"/>
              <a:cs typeface="Calibri"/>
              <a:sym typeface="Calibri"/>
            </a:endParaRPr>
          </a:p>
          <a:p>
            <a:pPr indent="0" lvl="0" marL="0" rtl="0" algn="l">
              <a:lnSpc>
                <a:spcPct val="100000"/>
              </a:lnSpc>
              <a:spcBef>
                <a:spcPts val="360"/>
              </a:spcBef>
              <a:spcAft>
                <a:spcPts val="0"/>
              </a:spcAft>
              <a:buSzPct val="105882"/>
              <a:buNone/>
            </a:pPr>
            <a:r>
              <a:t/>
            </a:r>
            <a:endParaRPr>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1e4caeb1a0d_0_63"/>
          <p:cNvSpPr txBox="1"/>
          <p:nvPr>
            <p:ph type="title"/>
          </p:nvPr>
        </p:nvSpPr>
        <p:spPr>
          <a:xfrm>
            <a:off x="3190325" y="-1521432"/>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t/>
            </a:r>
            <a:endParaRPr/>
          </a:p>
        </p:txBody>
      </p:sp>
      <p:sp>
        <p:nvSpPr>
          <p:cNvPr id="281" name="Google Shape;281;g1e4caeb1a0d_0_63"/>
          <p:cNvSpPr txBox="1"/>
          <p:nvPr>
            <p:ph idx="1" type="body"/>
          </p:nvPr>
        </p:nvSpPr>
        <p:spPr>
          <a:xfrm>
            <a:off x="537875" y="1682000"/>
            <a:ext cx="7620000" cy="4373700"/>
          </a:xfrm>
          <a:prstGeom prst="rect">
            <a:avLst/>
          </a:prstGeom>
          <a:noFill/>
          <a:ln>
            <a:noFill/>
          </a:ln>
        </p:spPr>
        <p:txBody>
          <a:bodyPr anchorCtr="0" anchor="t" bIns="45700" lIns="91425" spcFirstLastPara="1" rIns="91425" wrap="square" tIns="45700">
            <a:normAutofit/>
          </a:bodyPr>
          <a:lstStyle/>
          <a:p>
            <a:pPr indent="-342900" lvl="0" marL="457200" rtl="0" algn="just">
              <a:lnSpc>
                <a:spcPct val="115000"/>
              </a:lnSpc>
              <a:spcBef>
                <a:spcPts val="360"/>
              </a:spcBef>
              <a:spcAft>
                <a:spcPts val="0"/>
              </a:spcAft>
              <a:buSzPts val="1800"/>
              <a:buChar char="●"/>
            </a:pPr>
            <a:r>
              <a:rPr lang="en-GB">
                <a:solidFill>
                  <a:srgbClr val="398F98"/>
                </a:solidFill>
              </a:rPr>
              <a:t>Innovative solutions for social problems: </a:t>
            </a:r>
            <a:r>
              <a:rPr lang="en-GB"/>
              <a:t>Social enterprises have the potential to develop innovative solutions for social problems, such as access to education, health, the environment, social inclusion and much more. They can create products or services that address these issues effectively and sustainably.</a:t>
            </a:r>
            <a:endParaRPr/>
          </a:p>
          <a:p>
            <a:pPr indent="0" lvl="0" marL="0" rtl="0" algn="just">
              <a:lnSpc>
                <a:spcPct val="115000"/>
              </a:lnSpc>
              <a:spcBef>
                <a:spcPts val="360"/>
              </a:spcBef>
              <a:spcAft>
                <a:spcPts val="0"/>
              </a:spcAft>
              <a:buSzPts val="1800"/>
              <a:buNone/>
            </a:pPr>
            <a:r>
              <a:t/>
            </a:r>
            <a:endParaRPr/>
          </a:p>
          <a:p>
            <a:pPr indent="-342900" lvl="0" marL="457200" rtl="0" algn="just">
              <a:lnSpc>
                <a:spcPct val="115000"/>
              </a:lnSpc>
              <a:spcBef>
                <a:spcPts val="360"/>
              </a:spcBef>
              <a:spcAft>
                <a:spcPts val="0"/>
              </a:spcAft>
              <a:buSzPts val="1800"/>
              <a:buFont typeface="Calibri"/>
              <a:buChar char="●"/>
            </a:pPr>
            <a:r>
              <a:rPr lang="en-GB">
                <a:solidFill>
                  <a:srgbClr val="398F98"/>
                </a:solidFill>
              </a:rPr>
              <a:t>Networking and community building:</a:t>
            </a:r>
            <a:r>
              <a:rPr b="0" lang="en-GB"/>
              <a:t> </a:t>
            </a:r>
            <a:r>
              <a:rPr lang="en-GB"/>
              <a:t>Social enterprises offer the opportunity to create networks and communities of people with similar values and goals. These networks can facilitate the exchange of knowledge, collaborations and mutual support.</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g1e4caeb1a0d_0_69"/>
          <p:cNvSpPr txBox="1"/>
          <p:nvPr>
            <p:ph type="title"/>
          </p:nvPr>
        </p:nvSpPr>
        <p:spPr>
          <a:xfrm>
            <a:off x="2501150" y="574875"/>
            <a:ext cx="5219700" cy="12621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00000"/>
              </a:lnSpc>
              <a:spcBef>
                <a:spcPts val="0"/>
              </a:spcBef>
              <a:spcAft>
                <a:spcPts val="0"/>
              </a:spcAft>
              <a:buSzPct val="111111"/>
              <a:buNone/>
            </a:pPr>
            <a:r>
              <a:t/>
            </a:r>
            <a:endParaRPr/>
          </a:p>
          <a:p>
            <a:pPr indent="0" lvl="0" marL="0" rtl="0" algn="l">
              <a:lnSpc>
                <a:spcPct val="100000"/>
              </a:lnSpc>
              <a:spcBef>
                <a:spcPts val="0"/>
              </a:spcBef>
              <a:spcAft>
                <a:spcPts val="0"/>
              </a:spcAft>
              <a:buSzPct val="111111"/>
              <a:buNone/>
            </a:pPr>
            <a:r>
              <a:t/>
            </a:r>
            <a:endParaRPr/>
          </a:p>
          <a:p>
            <a:pPr indent="0" lvl="0" marL="0" rtl="0" algn="l">
              <a:lnSpc>
                <a:spcPct val="100000"/>
              </a:lnSpc>
              <a:spcBef>
                <a:spcPts val="0"/>
              </a:spcBef>
              <a:spcAft>
                <a:spcPts val="0"/>
              </a:spcAft>
              <a:buSzPct val="111111"/>
              <a:buNone/>
            </a:pPr>
            <a:r>
              <a:rPr lang="en-GB"/>
              <a:t>Conclusions</a:t>
            </a:r>
            <a:endParaRPr/>
          </a:p>
          <a:p>
            <a:pPr indent="0" lvl="0" marL="0" rtl="0" algn="l">
              <a:lnSpc>
                <a:spcPct val="100000"/>
              </a:lnSpc>
              <a:spcBef>
                <a:spcPts val="0"/>
              </a:spcBef>
              <a:spcAft>
                <a:spcPts val="0"/>
              </a:spcAft>
              <a:buSzPct val="111111"/>
              <a:buNone/>
            </a:pPr>
            <a:r>
              <a:t/>
            </a:r>
            <a:endParaRPr/>
          </a:p>
        </p:txBody>
      </p:sp>
      <p:sp>
        <p:nvSpPr>
          <p:cNvPr id="288" name="Google Shape;288;g1e4caeb1a0d_0_69"/>
          <p:cNvSpPr txBox="1"/>
          <p:nvPr>
            <p:ph idx="1" type="body"/>
          </p:nvPr>
        </p:nvSpPr>
        <p:spPr>
          <a:xfrm>
            <a:off x="457200" y="1792950"/>
            <a:ext cx="7620000" cy="4373700"/>
          </a:xfrm>
          <a:prstGeom prst="rect">
            <a:avLst/>
          </a:prstGeom>
          <a:noFill/>
          <a:ln>
            <a:noFill/>
          </a:ln>
        </p:spPr>
        <p:txBody>
          <a:bodyPr anchorCtr="0" anchor="t" bIns="45700" lIns="91425" spcFirstLastPara="1" rIns="91425" wrap="square" tIns="45700">
            <a:normAutofit/>
          </a:bodyPr>
          <a:lstStyle/>
          <a:p>
            <a:pPr indent="0" lvl="0" marL="0" rtl="0" algn="just">
              <a:lnSpc>
                <a:spcPct val="150000"/>
              </a:lnSpc>
              <a:spcBef>
                <a:spcPts val="1200"/>
              </a:spcBef>
              <a:spcAft>
                <a:spcPts val="0"/>
              </a:spcAft>
              <a:buSzPts val="1800"/>
              <a:buNone/>
            </a:pPr>
            <a:r>
              <a:t/>
            </a:r>
            <a:endParaRPr b="0" sz="1800"/>
          </a:p>
          <a:p>
            <a:pPr indent="0" lvl="0" marL="0" rtl="0" algn="just">
              <a:lnSpc>
                <a:spcPct val="150000"/>
              </a:lnSpc>
              <a:spcBef>
                <a:spcPts val="1200"/>
              </a:spcBef>
              <a:spcAft>
                <a:spcPts val="0"/>
              </a:spcAft>
              <a:buSzPts val="1800"/>
              <a:buNone/>
            </a:pPr>
            <a:r>
              <a:rPr lang="en-GB" sz="1800"/>
              <a:t>Despite many challenges, social entrepreneurs play a crucial role </a:t>
            </a:r>
            <a:r>
              <a:rPr i="1" lang="en-GB" sz="1800"/>
              <a:t>in fostering positive change and innovation.</a:t>
            </a:r>
            <a:endParaRPr i="1" sz="1800"/>
          </a:p>
          <a:p>
            <a:pPr indent="0" lvl="0" marL="0" rtl="0" algn="just">
              <a:lnSpc>
                <a:spcPct val="150000"/>
              </a:lnSpc>
              <a:spcBef>
                <a:spcPts val="1200"/>
              </a:spcBef>
              <a:spcAft>
                <a:spcPts val="0"/>
              </a:spcAft>
              <a:buSzPts val="1800"/>
              <a:buNone/>
            </a:pPr>
            <a:r>
              <a:t/>
            </a:r>
            <a:endParaRPr i="1" sz="1800"/>
          </a:p>
          <a:p>
            <a:pPr indent="0" lvl="0" marL="0" rtl="0" algn="just">
              <a:lnSpc>
                <a:spcPct val="150000"/>
              </a:lnSpc>
              <a:spcBef>
                <a:spcPts val="1200"/>
              </a:spcBef>
              <a:spcAft>
                <a:spcPts val="1200"/>
              </a:spcAft>
              <a:buClr>
                <a:schemeClr val="dk1"/>
              </a:buClr>
              <a:buSzPts val="1100"/>
              <a:buFont typeface="Arial"/>
              <a:buNone/>
            </a:pPr>
            <a:r>
              <a:rPr i="1" lang="en-GB" sz="1800"/>
              <a:t>Their dedication and resilience </a:t>
            </a:r>
            <a:r>
              <a:rPr lang="en-GB" sz="1800"/>
              <a:t>help address societal issues, promote sustainable development, and shape more inclusive and equitable economies.</a:t>
            </a:r>
            <a:endParaRPr sz="180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g1e4caeb1a0d_0_32"/>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sz="3000">
                <a:solidFill>
                  <a:srgbClr val="66C0C4"/>
                </a:solidFill>
              </a:rPr>
              <a:t>References</a:t>
            </a:r>
            <a:endParaRPr sz="3000">
              <a:solidFill>
                <a:srgbClr val="66C0C4"/>
              </a:solidFill>
            </a:endParaRPr>
          </a:p>
        </p:txBody>
      </p:sp>
      <p:sp>
        <p:nvSpPr>
          <p:cNvPr id="295" name="Google Shape;295;g1e4caeb1a0d_0_32"/>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lnSpcReduction="20000"/>
          </a:bodyPr>
          <a:lstStyle/>
          <a:p>
            <a:pPr indent="0" lvl="0" marL="0" rtl="0" algn="just">
              <a:lnSpc>
                <a:spcPct val="150000"/>
              </a:lnSpc>
              <a:spcBef>
                <a:spcPts val="360"/>
              </a:spcBef>
              <a:spcAft>
                <a:spcPts val="0"/>
              </a:spcAft>
              <a:buSzPts val="1800"/>
              <a:buNone/>
            </a:pPr>
            <a:r>
              <a:t/>
            </a:r>
            <a:endParaRPr b="0"/>
          </a:p>
          <a:p>
            <a:pPr indent="0" lvl="0" marL="0" rtl="0" algn="just">
              <a:lnSpc>
                <a:spcPct val="150000"/>
              </a:lnSpc>
              <a:spcBef>
                <a:spcPts val="360"/>
              </a:spcBef>
              <a:spcAft>
                <a:spcPts val="0"/>
              </a:spcAft>
              <a:buSzPts val="1800"/>
              <a:buNone/>
            </a:pPr>
            <a:r>
              <a:rPr lang="en-GB"/>
              <a:t>Polidori S., Lori M. (2023), Social enterprises: social economy organizations in the development of territories and communities, Rome, Inapp, WP, 102 &lt; </a:t>
            </a:r>
            <a:r>
              <a:rPr lang="en-GB" u="sng">
                <a:solidFill>
                  <a:schemeClr val="hlink"/>
                </a:solidFill>
                <a:hlinkClick r:id="rId3"/>
              </a:rPr>
              <a:t>https://oa.inapp.org/xmlui/handle/ 20.500.12916/3895 </a:t>
            </a:r>
            <a:r>
              <a:rPr lang="en-GB"/>
              <a:t>&gt;</a:t>
            </a:r>
            <a:endParaRPr/>
          </a:p>
          <a:p>
            <a:pPr indent="0" lvl="0" marL="0" rtl="0" algn="just">
              <a:lnSpc>
                <a:spcPct val="150000"/>
              </a:lnSpc>
              <a:spcBef>
                <a:spcPts val="360"/>
              </a:spcBef>
              <a:spcAft>
                <a:spcPts val="0"/>
              </a:spcAft>
              <a:buSzPts val="1800"/>
              <a:buNone/>
            </a:pPr>
            <a:r>
              <a:t/>
            </a:r>
            <a:endParaRPr/>
          </a:p>
          <a:p>
            <a:pPr indent="0" lvl="0" marL="0" rtl="0" algn="just">
              <a:lnSpc>
                <a:spcPct val="150000"/>
              </a:lnSpc>
              <a:spcBef>
                <a:spcPts val="360"/>
              </a:spcBef>
              <a:spcAft>
                <a:spcPts val="0"/>
              </a:spcAft>
              <a:buSzPts val="1800"/>
              <a:buNone/>
            </a:pPr>
            <a:r>
              <a:rPr lang="en-GB"/>
              <a:t>European Commission (2021), Action Plan for the Social Economy</a:t>
            </a:r>
            <a:endParaRPr/>
          </a:p>
          <a:p>
            <a:pPr indent="0" lvl="0" marL="0" rtl="0" algn="just">
              <a:lnSpc>
                <a:spcPct val="150000"/>
              </a:lnSpc>
              <a:spcBef>
                <a:spcPts val="360"/>
              </a:spcBef>
              <a:spcAft>
                <a:spcPts val="0"/>
              </a:spcAft>
              <a:buSzPts val="1800"/>
              <a:buNone/>
            </a:pPr>
            <a:r>
              <a:rPr lang="en-GB"/>
              <a:t>https://ec.europa.eu/social/main.jsp?catId=1537&amp;langId=en.</a:t>
            </a:r>
            <a:endParaRPr/>
          </a:p>
          <a:p>
            <a:pPr indent="0" lvl="0" marL="0" rtl="0" algn="l">
              <a:lnSpc>
                <a:spcPct val="100000"/>
              </a:lnSpc>
              <a:spcBef>
                <a:spcPts val="360"/>
              </a:spcBef>
              <a:spcAft>
                <a:spcPts val="0"/>
              </a:spcAft>
              <a:buSzPts val="18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g2589d97b41e_1_0"/>
          <p:cNvSpPr txBox="1"/>
          <p:nvPr>
            <p:ph type="title"/>
          </p:nvPr>
        </p:nvSpPr>
        <p:spPr>
          <a:xfrm>
            <a:off x="1028700" y="463925"/>
            <a:ext cx="6470100" cy="119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en-GB" sz="2800"/>
              <a:t>DEFINE THE SOCIAL          ECONOMY</a:t>
            </a:r>
            <a:endParaRPr sz="2800"/>
          </a:p>
        </p:txBody>
      </p:sp>
      <p:sp>
        <p:nvSpPr>
          <p:cNvPr id="115" name="Google Shape;115;g2589d97b41e_1_0"/>
          <p:cNvSpPr txBox="1"/>
          <p:nvPr>
            <p:ph idx="1" type="body"/>
          </p:nvPr>
        </p:nvSpPr>
        <p:spPr>
          <a:xfrm>
            <a:off x="457200" y="1697550"/>
            <a:ext cx="7620000" cy="43737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360"/>
              </a:spcBef>
              <a:spcAft>
                <a:spcPts val="0"/>
              </a:spcAft>
              <a:buSzPts val="1800"/>
              <a:buNone/>
            </a:pPr>
            <a:r>
              <a:t/>
            </a:r>
            <a:endParaRPr b="0">
              <a:latin typeface="Calibri"/>
              <a:ea typeface="Calibri"/>
              <a:cs typeface="Calibri"/>
              <a:sym typeface="Calibri"/>
            </a:endParaRPr>
          </a:p>
          <a:p>
            <a:pPr indent="0" lvl="0" marL="0" rtl="0" algn="just">
              <a:lnSpc>
                <a:spcPct val="100000"/>
              </a:lnSpc>
              <a:spcBef>
                <a:spcPts val="360"/>
              </a:spcBef>
              <a:spcAft>
                <a:spcPts val="0"/>
              </a:spcAft>
              <a:buSzPts val="1800"/>
              <a:buNone/>
            </a:pPr>
            <a:r>
              <a:rPr lang="en-GB" sz="2400"/>
              <a:t>The social economy is a concept that has developed over time as a response to specific economic and social challenges.</a:t>
            </a:r>
            <a:endParaRPr sz="2400"/>
          </a:p>
          <a:p>
            <a:pPr indent="0" lvl="0" marL="0" rtl="0" algn="just">
              <a:lnSpc>
                <a:spcPct val="100000"/>
              </a:lnSpc>
              <a:spcBef>
                <a:spcPts val="360"/>
              </a:spcBef>
              <a:spcAft>
                <a:spcPts val="0"/>
              </a:spcAft>
              <a:buSzPts val="1800"/>
              <a:buNone/>
            </a:pPr>
            <a:r>
              <a:t/>
            </a:r>
            <a:endParaRPr sz="2400"/>
          </a:p>
          <a:p>
            <a:pPr indent="0" lvl="0" marL="0" rtl="0" algn="just">
              <a:lnSpc>
                <a:spcPct val="100000"/>
              </a:lnSpc>
              <a:spcBef>
                <a:spcPts val="360"/>
              </a:spcBef>
              <a:spcAft>
                <a:spcPts val="0"/>
              </a:spcAft>
              <a:buSzPts val="1800"/>
              <a:buNone/>
            </a:pPr>
            <a:r>
              <a:rPr lang="en-GB" sz="2400"/>
              <a:t>It represents an alternative economic model in which social and environmental objectives are placed at the center, together with financial ones.</a:t>
            </a:r>
            <a:endParaRPr sz="2400"/>
          </a:p>
          <a:p>
            <a:pPr indent="0" lvl="0" marL="0" rtl="0" algn="just">
              <a:lnSpc>
                <a:spcPct val="100000"/>
              </a:lnSpc>
              <a:spcBef>
                <a:spcPts val="360"/>
              </a:spcBef>
              <a:spcAft>
                <a:spcPts val="0"/>
              </a:spcAft>
              <a:buSzPts val="1800"/>
              <a:buNone/>
            </a:pPr>
            <a:r>
              <a:t/>
            </a:r>
            <a:endParaRPr sz="2550"/>
          </a:p>
          <a:p>
            <a:pPr indent="0" lvl="0" marL="0" rtl="0" algn="just">
              <a:lnSpc>
                <a:spcPct val="100000"/>
              </a:lnSpc>
              <a:spcBef>
                <a:spcPts val="360"/>
              </a:spcBef>
              <a:spcAft>
                <a:spcPts val="0"/>
              </a:spcAft>
              <a:buSzPts val="1800"/>
              <a:buNone/>
            </a:pPr>
            <a:r>
              <a:t/>
            </a:r>
            <a:endParaRPr b="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89d97b41e_1_87"/>
          <p:cNvSpPr txBox="1"/>
          <p:nvPr>
            <p:ph type="title"/>
          </p:nvPr>
        </p:nvSpPr>
        <p:spPr>
          <a:xfrm>
            <a:off x="1599350" y="-1025157"/>
            <a:ext cx="5791200" cy="646500"/>
          </a:xfrm>
          <a:prstGeom prst="rect">
            <a:avLst/>
          </a:prstGeom>
          <a:noFill/>
          <a:ln>
            <a:noFill/>
          </a:ln>
        </p:spPr>
        <p:txBody>
          <a:bodyPr anchorCtr="0" anchor="b" bIns="45700" lIns="91425" spcFirstLastPara="1" rIns="91425" wrap="square" tIns="45700">
            <a:spAutoFit/>
          </a:bodyPr>
          <a:lstStyle/>
          <a:p>
            <a:pPr indent="0" lvl="0" marL="0" rtl="0" algn="l">
              <a:lnSpc>
                <a:spcPct val="100000"/>
              </a:lnSpc>
              <a:spcBef>
                <a:spcPts val="0"/>
              </a:spcBef>
              <a:spcAft>
                <a:spcPts val="0"/>
              </a:spcAft>
              <a:buSzPts val="3600"/>
              <a:buNone/>
            </a:pPr>
            <a:r>
              <a:rPr lang="en-GB"/>
              <a:t>…</a:t>
            </a:r>
            <a:endParaRPr/>
          </a:p>
        </p:txBody>
      </p:sp>
      <p:sp>
        <p:nvSpPr>
          <p:cNvPr id="122" name="Google Shape;122;g2589d97b41e_1_87"/>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360"/>
              </a:spcBef>
              <a:spcAft>
                <a:spcPts val="0"/>
              </a:spcAft>
              <a:buSzPts val="1800"/>
              <a:buNone/>
            </a:pPr>
            <a:r>
              <a:rPr lang="en-GB" sz="2400"/>
              <a:t>A very inclusive definition provided by the Italian </a:t>
            </a:r>
            <a:r>
              <a:rPr lang="en-GB" sz="2400" u="sng"/>
              <a:t>Ministry of Labor and Social Policy </a:t>
            </a:r>
            <a:r>
              <a:rPr lang="en-GB" sz="2400"/>
              <a:t>is as follows:</a:t>
            </a:r>
            <a:endParaRPr sz="2400"/>
          </a:p>
          <a:p>
            <a:pPr indent="0" lvl="0" marL="0" rtl="0" algn="just">
              <a:lnSpc>
                <a:spcPct val="100000"/>
              </a:lnSpc>
              <a:spcBef>
                <a:spcPts val="360"/>
              </a:spcBef>
              <a:spcAft>
                <a:spcPts val="0"/>
              </a:spcAft>
              <a:buSzPts val="1800"/>
              <a:buNone/>
            </a:pPr>
            <a:r>
              <a:t/>
            </a:r>
            <a:endParaRPr sz="2400"/>
          </a:p>
          <a:p>
            <a:pPr indent="0" lvl="0" marL="0" rtl="0" algn="just">
              <a:lnSpc>
                <a:spcPct val="100000"/>
              </a:lnSpc>
              <a:spcBef>
                <a:spcPts val="360"/>
              </a:spcBef>
              <a:spcAft>
                <a:spcPts val="0"/>
              </a:spcAft>
              <a:buSzPts val="1800"/>
              <a:buNone/>
            </a:pPr>
            <a:r>
              <a:t/>
            </a:r>
            <a:endParaRPr sz="2400"/>
          </a:p>
          <a:p>
            <a:pPr indent="0" lvl="0" marL="0" rtl="0" algn="just">
              <a:lnSpc>
                <a:spcPct val="100000"/>
              </a:lnSpc>
              <a:spcBef>
                <a:spcPts val="360"/>
              </a:spcBef>
              <a:spcAft>
                <a:spcPts val="0"/>
              </a:spcAft>
              <a:buSzPts val="1800"/>
              <a:buNone/>
            </a:pPr>
            <a:r>
              <a:rPr lang="en-GB" sz="2400"/>
              <a:t>"The social economy is characterized by non-profit and social utility activities carried out by Third Sector organizations acting on the basis of principles of reciprocity and democracy."</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g2589d97b41e_1_6"/>
          <p:cNvSpPr txBox="1"/>
          <p:nvPr>
            <p:ph type="title"/>
          </p:nvPr>
        </p:nvSpPr>
        <p:spPr>
          <a:xfrm>
            <a:off x="457200" y="705975"/>
            <a:ext cx="6854700" cy="895500"/>
          </a:xfrm>
          <a:prstGeom prst="rect">
            <a:avLst/>
          </a:prstGeom>
          <a:noFill/>
          <a:ln>
            <a:noFill/>
          </a:ln>
        </p:spPr>
        <p:txBody>
          <a:bodyPr anchorCtr="0" anchor="b" bIns="45700" lIns="91425" spcFirstLastPara="1" rIns="91425" wrap="square" tIns="45700">
            <a:normAutofit/>
          </a:bodyPr>
          <a:lstStyle/>
          <a:p>
            <a:pPr indent="0" lvl="0" marL="0" rtl="0" algn="r">
              <a:lnSpc>
                <a:spcPct val="100000"/>
              </a:lnSpc>
              <a:spcBef>
                <a:spcPts val="0"/>
              </a:spcBef>
              <a:spcAft>
                <a:spcPts val="0"/>
              </a:spcAft>
              <a:buSzPts val="3600"/>
              <a:buNone/>
            </a:pPr>
            <a:r>
              <a:rPr lang="en-GB" sz="3000"/>
              <a:t>ORIGINS OF THE SOCIAL </a:t>
            </a:r>
            <a:r>
              <a:rPr lang="en-GB" sz="3000">
                <a:latin typeface="Calibri"/>
                <a:ea typeface="Calibri"/>
                <a:cs typeface="Calibri"/>
                <a:sym typeface="Calibri"/>
              </a:rPr>
              <a:t>ECONOMY</a:t>
            </a:r>
            <a:endParaRPr sz="3000">
              <a:latin typeface="Calibri"/>
              <a:ea typeface="Calibri"/>
              <a:cs typeface="Calibri"/>
              <a:sym typeface="Calibri"/>
            </a:endParaRPr>
          </a:p>
        </p:txBody>
      </p:sp>
      <p:sp>
        <p:nvSpPr>
          <p:cNvPr id="129" name="Google Shape;129;g2589d97b41e_1_6"/>
          <p:cNvSpPr txBox="1"/>
          <p:nvPr>
            <p:ph idx="1" type="body"/>
          </p:nvPr>
        </p:nvSpPr>
        <p:spPr>
          <a:xfrm>
            <a:off x="457200" y="1774600"/>
            <a:ext cx="7620000" cy="4373700"/>
          </a:xfrm>
          <a:prstGeom prst="rect">
            <a:avLst/>
          </a:prstGeom>
          <a:noFill/>
          <a:ln>
            <a:noFill/>
          </a:ln>
        </p:spPr>
        <p:txBody>
          <a:bodyPr anchorCtr="0" anchor="t" bIns="45700" lIns="91425" spcFirstLastPara="1" rIns="91425" wrap="square" tIns="45700">
            <a:normAutofit/>
          </a:bodyPr>
          <a:lstStyle/>
          <a:p>
            <a:pPr indent="0" lvl="0" marL="0" rtl="0" algn="just">
              <a:lnSpc>
                <a:spcPct val="100000"/>
              </a:lnSpc>
              <a:spcBef>
                <a:spcPts val="360"/>
              </a:spcBef>
              <a:spcAft>
                <a:spcPts val="0"/>
              </a:spcAft>
              <a:buSzPts val="1800"/>
              <a:buNone/>
            </a:pPr>
            <a:r>
              <a:t/>
            </a:r>
            <a:endParaRPr sz="1800"/>
          </a:p>
          <a:p>
            <a:pPr indent="0" lvl="0" marL="0" rtl="0" algn="just">
              <a:lnSpc>
                <a:spcPct val="100000"/>
              </a:lnSpc>
              <a:spcBef>
                <a:spcPts val="360"/>
              </a:spcBef>
              <a:spcAft>
                <a:spcPts val="0"/>
              </a:spcAft>
              <a:buSzPts val="1800"/>
              <a:buNone/>
            </a:pPr>
            <a:r>
              <a:t/>
            </a:r>
            <a:endParaRPr sz="1800">
              <a:latin typeface="Calibri"/>
              <a:ea typeface="Calibri"/>
              <a:cs typeface="Calibri"/>
              <a:sym typeface="Calibri"/>
            </a:endParaRPr>
          </a:p>
          <a:p>
            <a:pPr indent="0" lvl="0" marL="0" rtl="0" algn="just">
              <a:lnSpc>
                <a:spcPct val="100000"/>
              </a:lnSpc>
              <a:spcBef>
                <a:spcPts val="360"/>
              </a:spcBef>
              <a:spcAft>
                <a:spcPts val="0"/>
              </a:spcAft>
              <a:buSzPts val="1800"/>
              <a:buNone/>
            </a:pPr>
            <a:r>
              <a:rPr lang="en-GB" sz="2300"/>
              <a:t>The social economy has roots that go back to different historical contexts and countries. It is difficult to pinpoint a single precise origin for this concept, as it was developed in response to specific economic and social challenges faced by different communities over time.</a:t>
            </a:r>
            <a:endParaRPr sz="23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g2589d97b41e_1_81"/>
          <p:cNvSpPr txBox="1"/>
          <p:nvPr>
            <p:ph type="title"/>
          </p:nvPr>
        </p:nvSpPr>
        <p:spPr>
          <a:xfrm>
            <a:off x="413175" y="207743"/>
            <a:ext cx="5791200" cy="1371600"/>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3600"/>
              <a:buNone/>
            </a:pPr>
            <a:r>
              <a:rPr lang="en-GB" sz="3000"/>
              <a:t>What are the fundamental principles of the social economy?</a:t>
            </a:r>
            <a:endParaRPr sz="3000"/>
          </a:p>
        </p:txBody>
      </p:sp>
      <p:sp>
        <p:nvSpPr>
          <p:cNvPr id="136" name="Google Shape;136;g2589d97b41e_1_81"/>
          <p:cNvSpPr txBox="1"/>
          <p:nvPr>
            <p:ph idx="1" type="body"/>
          </p:nvPr>
        </p:nvSpPr>
        <p:spPr>
          <a:xfrm>
            <a:off x="544325" y="2330925"/>
            <a:ext cx="7620000" cy="4067700"/>
          </a:xfrm>
          <a:prstGeom prst="rect">
            <a:avLst/>
          </a:prstGeom>
          <a:noFill/>
          <a:ln>
            <a:noFill/>
          </a:ln>
        </p:spPr>
        <p:txBody>
          <a:bodyPr anchorCtr="0" anchor="t" bIns="45700" lIns="91425" spcFirstLastPara="1" rIns="91425" wrap="square" tIns="45700">
            <a:normAutofit/>
          </a:bodyPr>
          <a:lstStyle/>
          <a:p>
            <a:pPr indent="-381000" lvl="0" marL="457200" rtl="0" algn="l">
              <a:lnSpc>
                <a:spcPct val="100000"/>
              </a:lnSpc>
              <a:spcBef>
                <a:spcPts val="360"/>
              </a:spcBef>
              <a:spcAft>
                <a:spcPts val="0"/>
              </a:spcAft>
              <a:buSzPts val="2400"/>
              <a:buAutoNum type="arabicPeriod"/>
            </a:pPr>
            <a:r>
              <a:rPr lang="en-GB" sz="2400"/>
              <a:t>D</a:t>
            </a:r>
            <a:r>
              <a:rPr lang="en-GB" sz="2400"/>
              <a:t>emocratic participation</a:t>
            </a:r>
            <a:endParaRPr sz="2400"/>
          </a:p>
          <a:p>
            <a:pPr indent="0" lvl="0" marL="0" rtl="0" algn="l">
              <a:lnSpc>
                <a:spcPct val="100000"/>
              </a:lnSpc>
              <a:spcBef>
                <a:spcPts val="360"/>
              </a:spcBef>
              <a:spcAft>
                <a:spcPts val="0"/>
              </a:spcAft>
              <a:buSzPts val="1800"/>
              <a:buNone/>
            </a:pPr>
            <a:r>
              <a:t/>
            </a:r>
            <a:endParaRPr sz="2400"/>
          </a:p>
          <a:p>
            <a:pPr indent="0" lvl="0" marL="0" rtl="0" algn="l">
              <a:lnSpc>
                <a:spcPct val="100000"/>
              </a:lnSpc>
              <a:spcBef>
                <a:spcPts val="360"/>
              </a:spcBef>
              <a:spcAft>
                <a:spcPts val="0"/>
              </a:spcAft>
              <a:buSzPts val="1800"/>
              <a:buNone/>
            </a:pPr>
            <a:r>
              <a:t/>
            </a:r>
            <a:endParaRPr sz="2400"/>
          </a:p>
          <a:p>
            <a:pPr indent="0" lvl="0" marL="0" rtl="0" algn="l">
              <a:lnSpc>
                <a:spcPct val="100000"/>
              </a:lnSpc>
              <a:spcBef>
                <a:spcPts val="360"/>
              </a:spcBef>
              <a:spcAft>
                <a:spcPts val="0"/>
              </a:spcAft>
              <a:buNone/>
            </a:pPr>
            <a:r>
              <a:rPr lang="en-GB" sz="2400"/>
              <a:t>2.  Solidarity</a:t>
            </a:r>
            <a:endParaRPr sz="2400"/>
          </a:p>
          <a:p>
            <a:pPr indent="0" lvl="0" marL="0" rtl="0" algn="l">
              <a:lnSpc>
                <a:spcPct val="100000"/>
              </a:lnSpc>
              <a:spcBef>
                <a:spcPts val="360"/>
              </a:spcBef>
              <a:spcAft>
                <a:spcPts val="0"/>
              </a:spcAft>
              <a:buSzPts val="1800"/>
              <a:buNone/>
            </a:pPr>
            <a:r>
              <a:t/>
            </a:r>
            <a:endParaRPr sz="2400"/>
          </a:p>
          <a:p>
            <a:pPr indent="0" lvl="0" marL="0" rtl="0" algn="l">
              <a:lnSpc>
                <a:spcPct val="100000"/>
              </a:lnSpc>
              <a:spcBef>
                <a:spcPts val="360"/>
              </a:spcBef>
              <a:spcAft>
                <a:spcPts val="0"/>
              </a:spcAft>
              <a:buSzPts val="1800"/>
              <a:buNone/>
            </a:pPr>
            <a:r>
              <a:t/>
            </a:r>
            <a:endParaRPr sz="2400"/>
          </a:p>
          <a:p>
            <a:pPr indent="0" lvl="0" marL="0" rtl="0" algn="l">
              <a:lnSpc>
                <a:spcPct val="100000"/>
              </a:lnSpc>
              <a:spcBef>
                <a:spcPts val="360"/>
              </a:spcBef>
              <a:spcAft>
                <a:spcPts val="0"/>
              </a:spcAft>
              <a:buNone/>
            </a:pPr>
            <a:r>
              <a:rPr lang="en-GB" sz="2400"/>
              <a:t>3. Attention to the needs of the community</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2589d97b41e_1_34"/>
          <p:cNvSpPr txBox="1"/>
          <p:nvPr>
            <p:ph type="title"/>
          </p:nvPr>
        </p:nvSpPr>
        <p:spPr>
          <a:xfrm>
            <a:off x="0" y="220150"/>
            <a:ext cx="6032400" cy="1359000"/>
          </a:xfrm>
          <a:prstGeom prst="rect">
            <a:avLst/>
          </a:prstGeom>
          <a:noFill/>
          <a:ln>
            <a:noFill/>
          </a:ln>
        </p:spPr>
        <p:txBody>
          <a:bodyPr anchorCtr="0" anchor="b" bIns="45700" lIns="91425" spcFirstLastPara="1" rIns="91425" wrap="square" tIns="45700">
            <a:normAutofit/>
          </a:bodyPr>
          <a:lstStyle/>
          <a:p>
            <a:pPr indent="-406400" lvl="0" marL="457200" rtl="0" algn="l">
              <a:lnSpc>
                <a:spcPct val="100000"/>
              </a:lnSpc>
              <a:spcBef>
                <a:spcPts val="360"/>
              </a:spcBef>
              <a:spcAft>
                <a:spcPts val="0"/>
              </a:spcAft>
              <a:buClr>
                <a:srgbClr val="66C0C4"/>
              </a:buClr>
              <a:buSzPts val="2800"/>
              <a:buAutoNum type="arabicPeriod"/>
            </a:pPr>
            <a:r>
              <a:rPr lang="en-GB" sz="2800" u="sng"/>
              <a:t>D</a:t>
            </a:r>
            <a:r>
              <a:rPr lang="en-GB" sz="2800" u="sng">
                <a:solidFill>
                  <a:srgbClr val="66C0C4"/>
                </a:solidFill>
              </a:rPr>
              <a:t>emocratic participation</a:t>
            </a:r>
            <a:endParaRPr sz="2800" u="sng">
              <a:solidFill>
                <a:srgbClr val="66C0C4"/>
              </a:solidFill>
            </a:endParaRPr>
          </a:p>
        </p:txBody>
      </p:sp>
      <p:sp>
        <p:nvSpPr>
          <p:cNvPr id="143" name="Google Shape;143;g2589d97b41e_1_34"/>
          <p:cNvSpPr txBox="1"/>
          <p:nvPr>
            <p:ph idx="1" type="body"/>
          </p:nvPr>
        </p:nvSpPr>
        <p:spPr>
          <a:xfrm>
            <a:off x="501225" y="2278650"/>
            <a:ext cx="7620000" cy="3726600"/>
          </a:xfrm>
          <a:prstGeom prst="rect">
            <a:avLst/>
          </a:prstGeom>
          <a:noFill/>
          <a:ln>
            <a:noFill/>
          </a:ln>
        </p:spPr>
        <p:txBody>
          <a:bodyPr anchorCtr="0" anchor="t" bIns="45700" lIns="91425" spcFirstLastPara="1" rIns="91425" wrap="square" tIns="45700">
            <a:normAutofit/>
          </a:bodyPr>
          <a:lstStyle/>
          <a:p>
            <a:pPr indent="0" lvl="0" marL="0" rtl="0" algn="just">
              <a:lnSpc>
                <a:spcPct val="150000"/>
              </a:lnSpc>
              <a:spcBef>
                <a:spcPts val="360"/>
              </a:spcBef>
              <a:spcAft>
                <a:spcPts val="0"/>
              </a:spcAft>
              <a:buSzPts val="1800"/>
              <a:buNone/>
            </a:pPr>
            <a:r>
              <a:rPr lang="en-GB"/>
              <a:t>Democratic participation is a concept that refers to the active participation of citizens in the democratic decisions and processes of a society. In a democracy, democratic participation is considered a fundamental value as it allows citizens to influence public policies and to express their opinions and preferences.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2589d97b41e_1_40"/>
          <p:cNvSpPr txBox="1"/>
          <p:nvPr>
            <p:ph type="title"/>
          </p:nvPr>
        </p:nvSpPr>
        <p:spPr>
          <a:xfrm>
            <a:off x="457200" y="15271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0"/>
              </a:spcBef>
              <a:spcAft>
                <a:spcPts val="0"/>
              </a:spcAft>
              <a:buSzPts val="3600"/>
              <a:buNone/>
            </a:pPr>
            <a:r>
              <a:rPr lang="en-GB" sz="2800" u="sng"/>
              <a:t>2. Solidarity</a:t>
            </a:r>
            <a:endParaRPr sz="2800" u="sng"/>
          </a:p>
        </p:txBody>
      </p:sp>
      <p:sp>
        <p:nvSpPr>
          <p:cNvPr id="150" name="Google Shape;150;g2589d97b41e_1_40"/>
          <p:cNvSpPr txBox="1"/>
          <p:nvPr>
            <p:ph idx="1" type="body"/>
          </p:nvPr>
        </p:nvSpPr>
        <p:spPr>
          <a:xfrm>
            <a:off x="512250" y="1686550"/>
            <a:ext cx="7620000" cy="4373700"/>
          </a:xfrm>
          <a:prstGeom prst="rect">
            <a:avLst/>
          </a:prstGeom>
          <a:noFill/>
          <a:ln>
            <a:noFill/>
          </a:ln>
        </p:spPr>
        <p:txBody>
          <a:bodyPr anchorCtr="0" anchor="t" bIns="45700" lIns="91425" spcFirstLastPara="1" rIns="91425" wrap="square" tIns="45700">
            <a:normAutofit lnSpcReduction="20000"/>
          </a:bodyPr>
          <a:lstStyle/>
          <a:p>
            <a:pPr indent="-349250" lvl="0" marL="457200" rtl="0" algn="just">
              <a:lnSpc>
                <a:spcPct val="150000"/>
              </a:lnSpc>
              <a:spcBef>
                <a:spcPts val="360"/>
              </a:spcBef>
              <a:spcAft>
                <a:spcPts val="0"/>
              </a:spcAft>
              <a:buSzPts val="1900"/>
              <a:buChar char="●"/>
            </a:pPr>
            <a:r>
              <a:rPr lang="en-GB" sz="1900"/>
              <a:t>Solidarity is a fundamental principle within social economies which emphasize the goal of creating a positive social impact and promoting the well-being of individuals and communities, rather than solely pursuing profit.</a:t>
            </a:r>
            <a:endParaRPr sz="1900"/>
          </a:p>
          <a:p>
            <a:pPr indent="0" lvl="0" marL="0" rtl="0" algn="just">
              <a:lnSpc>
                <a:spcPct val="150000"/>
              </a:lnSpc>
              <a:spcBef>
                <a:spcPts val="360"/>
              </a:spcBef>
              <a:spcAft>
                <a:spcPts val="0"/>
              </a:spcAft>
              <a:buSzPts val="1800"/>
              <a:buNone/>
            </a:pPr>
            <a:r>
              <a:t/>
            </a:r>
            <a:endParaRPr sz="1900"/>
          </a:p>
          <a:p>
            <a:pPr indent="-342900" lvl="0" marL="457200" rtl="0" algn="just">
              <a:lnSpc>
                <a:spcPct val="150000"/>
              </a:lnSpc>
              <a:spcBef>
                <a:spcPts val="360"/>
              </a:spcBef>
              <a:spcAft>
                <a:spcPts val="0"/>
              </a:spcAft>
              <a:buSzPts val="1800"/>
              <a:buFont typeface="Calibri"/>
              <a:buChar char="●"/>
            </a:pPr>
            <a:r>
              <a:rPr lang="en-GB" sz="1900"/>
              <a:t>The principle of solidarity in the social economy implies that the people involved support each other by working together to achieve common goals. This principle is based on the awareness that collaboration and mutual aid are essential to address social and economic challenges and create a fairer and more inclusive economy</a:t>
            </a:r>
            <a:r>
              <a:rPr lang="en-GB" sz="1900"/>
              <a:t>.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2589d97b41e_1_52"/>
          <p:cNvSpPr txBox="1"/>
          <p:nvPr>
            <p:ph type="title"/>
          </p:nvPr>
        </p:nvSpPr>
        <p:spPr>
          <a:xfrm>
            <a:off x="517700" y="193068"/>
            <a:ext cx="5791200" cy="1371600"/>
          </a:xfrm>
          <a:prstGeom prst="rect">
            <a:avLst/>
          </a:prstGeom>
          <a:noFill/>
          <a:ln>
            <a:noFill/>
          </a:ln>
        </p:spPr>
        <p:txBody>
          <a:bodyPr anchorCtr="0" anchor="b" bIns="45700" lIns="91425" spcFirstLastPara="1" rIns="91425" wrap="square" tIns="45700">
            <a:normAutofit/>
          </a:bodyPr>
          <a:lstStyle/>
          <a:p>
            <a:pPr indent="0" lvl="0" marL="0" rtl="0" algn="l">
              <a:lnSpc>
                <a:spcPct val="100000"/>
              </a:lnSpc>
              <a:spcBef>
                <a:spcPts val="360"/>
              </a:spcBef>
              <a:spcAft>
                <a:spcPts val="0"/>
              </a:spcAft>
              <a:buSzPts val="3600"/>
              <a:buNone/>
            </a:pPr>
            <a:r>
              <a:rPr lang="en-GB" sz="2400" u="sng">
                <a:solidFill>
                  <a:srgbClr val="66C0C4"/>
                </a:solidFill>
              </a:rPr>
              <a:t>3. Attention to the needs of the community</a:t>
            </a:r>
            <a:endParaRPr sz="2400" u="sng">
              <a:solidFill>
                <a:srgbClr val="66C0C4"/>
              </a:solidFill>
            </a:endParaRPr>
          </a:p>
        </p:txBody>
      </p:sp>
      <p:sp>
        <p:nvSpPr>
          <p:cNvPr id="157" name="Google Shape;157;g2589d97b41e_1_52"/>
          <p:cNvSpPr txBox="1"/>
          <p:nvPr>
            <p:ph idx="1" type="body"/>
          </p:nvPr>
        </p:nvSpPr>
        <p:spPr>
          <a:xfrm>
            <a:off x="457200" y="1752600"/>
            <a:ext cx="7620000" cy="4373700"/>
          </a:xfrm>
          <a:prstGeom prst="rect">
            <a:avLst/>
          </a:prstGeom>
          <a:noFill/>
          <a:ln>
            <a:noFill/>
          </a:ln>
        </p:spPr>
        <p:txBody>
          <a:bodyPr anchorCtr="0" anchor="t" bIns="45700" lIns="91425" spcFirstLastPara="1" rIns="91425" wrap="square" tIns="45700">
            <a:normAutofit fontScale="92500" lnSpcReduction="20000"/>
          </a:bodyPr>
          <a:lstStyle/>
          <a:p>
            <a:pPr indent="-334327" lvl="0" marL="457200" rtl="0" algn="just">
              <a:lnSpc>
                <a:spcPct val="150000"/>
              </a:lnSpc>
              <a:spcBef>
                <a:spcPts val="360"/>
              </a:spcBef>
              <a:spcAft>
                <a:spcPts val="0"/>
              </a:spcAft>
              <a:buSzPct val="90000"/>
              <a:buChar char="●"/>
            </a:pPr>
            <a:r>
              <a:rPr lang="en-GB"/>
              <a:t>Attention to the needs of the community is another central principle of the social economy. Organizations in this sector focus on creating products or services that are useful to the community in which they operate, responding to people's real needs.</a:t>
            </a:r>
            <a:endParaRPr/>
          </a:p>
          <a:p>
            <a:pPr indent="0" lvl="0" marL="0" rtl="0" algn="just">
              <a:lnSpc>
                <a:spcPct val="150000"/>
              </a:lnSpc>
              <a:spcBef>
                <a:spcPts val="360"/>
              </a:spcBef>
              <a:spcAft>
                <a:spcPts val="0"/>
              </a:spcAft>
              <a:buSzPct val="90000"/>
              <a:buNone/>
            </a:pPr>
            <a:r>
              <a:t/>
            </a:r>
            <a:endParaRPr/>
          </a:p>
          <a:p>
            <a:pPr indent="-334327" lvl="0" marL="457200" rtl="0" algn="just">
              <a:lnSpc>
                <a:spcPct val="150000"/>
              </a:lnSpc>
              <a:spcBef>
                <a:spcPts val="360"/>
              </a:spcBef>
              <a:spcAft>
                <a:spcPts val="0"/>
              </a:spcAft>
              <a:buSzPct val="90000"/>
              <a:buChar char="●"/>
            </a:pPr>
            <a:r>
              <a:rPr lang="en-GB"/>
              <a:t>They also strive to build positive relationships with the community by working collaboratively to address social and environmental issues, thereby improving people's quality of life.</a:t>
            </a:r>
            <a:endParaRPr/>
          </a:p>
          <a:p>
            <a:pPr indent="0" lvl="0" marL="0" rtl="0" algn="l">
              <a:lnSpc>
                <a:spcPct val="100000"/>
              </a:lnSpc>
              <a:spcBef>
                <a:spcPts val="360"/>
              </a:spcBef>
              <a:spcAft>
                <a:spcPts val="0"/>
              </a:spcAft>
              <a:buSzPct val="900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Základné">
  <a:themeElements>
    <a:clrScheme name="Blue Green">
      <a:dk1>
        <a:srgbClr val="000000"/>
      </a:dk1>
      <a:lt1>
        <a:srgbClr val="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tív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2019-02-10T21:49:04Z</dcterms:created>
  <dc:creator>Zuzana Palková</dc:creator>
</cp:coreProperties>
</file>